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7" r:id="rId11"/>
    <p:sldId id="272" r:id="rId12"/>
    <p:sldId id="278" r:id="rId13"/>
    <p:sldId id="273" r:id="rId14"/>
    <p:sldId id="275" r:id="rId15"/>
    <p:sldId id="276" r:id="rId16"/>
    <p:sldId id="279" r:id="rId17"/>
    <p:sldId id="280" r:id="rId18"/>
    <p:sldId id="281" r:id="rId19"/>
    <p:sldId id="270" r:id="rId20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22"/>
    </p:embeddedFont>
    <p:embeddedFont>
      <p:font typeface="배달의민족 주아" panose="02020603020101020101" pitchFamily="18" charset="-127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8"/>
      <p:bold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FFFFFF"/>
    <a:srgbClr val="333333"/>
    <a:srgbClr val="51271A"/>
    <a:srgbClr val="F5902A"/>
    <a:srgbClr val="F4DE3B"/>
    <a:srgbClr val="EEF402"/>
    <a:srgbClr val="F8FD23"/>
    <a:srgbClr val="BABE02"/>
    <a:srgbClr val="7B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79" autoAdjust="0"/>
    <p:restoredTop sz="81024" autoAdjust="0"/>
  </p:normalViewPr>
  <p:slideViewPr>
    <p:cSldViewPr snapToGrid="0" snapToObjects="1" showGuides="1">
      <p:cViewPr varScale="1">
        <p:scale>
          <a:sx n="93" d="100"/>
          <a:sy n="93" d="100"/>
        </p:scale>
        <p:origin x="1746" y="66"/>
      </p:cViewPr>
      <p:guideLst>
        <p:guide orient="horz" pos="216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79C4AC-5F46-D346-B8CA-5A324083D388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7CB45E-2E07-B54C-ADD1-9EB8540DD5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2440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특화 프로젝트 인공지능</a:t>
            </a:r>
            <a:r>
              <a:rPr lang="ko-KR" altLang="en-US" baseline="0" dirty="0" smtClean="0"/>
              <a:t> 파트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조 발표를 시작하겠습니다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저는 발표를 맡은 천민주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저희 조의 서비스 명은 </a:t>
            </a:r>
            <a:r>
              <a:rPr lang="en-US" altLang="ko-KR" baseline="0" dirty="0" smtClean="0"/>
              <a:t>Smart Marketing With IT</a:t>
            </a:r>
            <a:r>
              <a:rPr lang="ko-KR" altLang="en-US" baseline="0" dirty="0" smtClean="0"/>
              <a:t>의 줄임말인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스마이트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로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한글 뜻으론 </a:t>
            </a:r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강타하다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라는 뜻으로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고객님들의 마음을 강타하는 마켓팅을 하자라는 함축적 의미를 담고있습니다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“</a:t>
            </a:r>
            <a:r>
              <a:rPr lang="ko-KR" altLang="en-US" baseline="0" dirty="0" smtClean="0"/>
              <a:t>스마이트</a:t>
            </a:r>
            <a:r>
              <a:rPr lang="en-US" altLang="ko-KR" baseline="0" dirty="0" smtClean="0"/>
              <a:t>”</a:t>
            </a:r>
            <a:r>
              <a:rPr lang="ko-KR" altLang="en-US" baseline="0" dirty="0" smtClean="0"/>
              <a:t>란 이름을 가진 저희 서비스는 얼굴 인식과 감정 분석을 통한 효율적인 마케팅 실현을 목표로 하고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29086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표정을 통한 감정 분석 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얼굴에서 표정을 지을</a:t>
            </a:r>
            <a:r>
              <a:rPr lang="ko-KR" altLang="en-US" baseline="0" dirty="0" smtClean="0"/>
              <a:t> 때는 근육들의 움직임이 있게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이에 따라 감정 분석은 각 감정에 대한 근육의 움직임에 대한 데이터를 학습해둡니다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후 고객님이 매장에서 떠나실 때 고객님의 실시간 캠 영상에서</a:t>
            </a:r>
            <a:r>
              <a:rPr lang="ko-KR" altLang="en-US" baseline="0" dirty="0" smtClean="0"/>
              <a:t> 얼굴을 검출한 뒤 얼굴의 특징점에 랜드마크를 찍게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랜드마크의 움직임과 학습된 데이터를 비교하여 그림과 같은 감정 분석 결과 데이터를 얻게 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저장하여 활용할 예정입니다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0498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</a:t>
            </a:r>
            <a:r>
              <a:rPr lang="ko-KR" altLang="en-US" baseline="0" dirty="0" smtClean="0"/>
              <a:t> 조의 시퀀스 다이어그램입니다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앞서 설명 드린 기능들에 따라서</a:t>
            </a:r>
            <a:r>
              <a:rPr lang="ko-KR" altLang="en-US" baseline="0" dirty="0" smtClean="0"/>
              <a:t> 각각 고객님들이 사용하게 될 웹 페이지와 관리자들이 사용하게 될 페이지가 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서버와 데이터베이스를 통해 각 기능들을 그림과 같은 흐름으로 처리할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8216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</a:t>
            </a:r>
            <a:r>
              <a:rPr lang="ko-KR" altLang="en-US" baseline="0" dirty="0" smtClean="0"/>
              <a:t> 조가 사용하는 기술 스택입니다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err="1" smtClean="0"/>
              <a:t>백엔드에서는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unicorn, </a:t>
            </a:r>
            <a:r>
              <a:rPr lang="en-US" altLang="ko-KR" baseline="0" dirty="0" err="1" smtClean="0"/>
              <a:t>fastapi</a:t>
            </a:r>
            <a:r>
              <a:rPr lang="en-US" altLang="ko-KR" baseline="0" dirty="0" smtClean="0"/>
              <a:t>, anaconda DB</a:t>
            </a:r>
            <a:r>
              <a:rPr lang="ko-KR" altLang="en-US" baseline="0" dirty="0" smtClean="0"/>
              <a:t>는 </a:t>
            </a:r>
            <a:r>
              <a:rPr lang="en-US" altLang="ko-KR" baseline="0" dirty="0" err="1" smtClean="0"/>
              <a:t>MySql</a:t>
            </a:r>
            <a:endParaRPr lang="en-US" altLang="ko-KR" baseline="0" dirty="0" smtClean="0"/>
          </a:p>
          <a:p>
            <a:r>
              <a:rPr lang="ko-KR" altLang="en-US" baseline="0" dirty="0" smtClean="0"/>
              <a:t>프론트에서는 </a:t>
            </a:r>
            <a:r>
              <a:rPr lang="en-US" altLang="ko-KR" baseline="0" dirty="0" smtClean="0"/>
              <a:t>Vue.js, Vuetify </a:t>
            </a:r>
            <a:r>
              <a:rPr lang="ko-KR" altLang="en-US" baseline="0" dirty="0" smtClean="0"/>
              <a:t>등을 사용할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9087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개발</a:t>
            </a:r>
            <a:r>
              <a:rPr lang="ko-KR" altLang="en-US" baseline="0" dirty="0" smtClean="0"/>
              <a:t> 진행은 그림과 같이 기획</a:t>
            </a:r>
            <a:r>
              <a:rPr lang="en-US" altLang="ko-KR" baseline="0" dirty="0" smtClean="0"/>
              <a:t>, Frontend, Backend, </a:t>
            </a:r>
            <a:r>
              <a:rPr lang="ko-KR" altLang="en-US" baseline="0" dirty="0" smtClean="0"/>
              <a:t>배포</a:t>
            </a:r>
            <a:r>
              <a:rPr lang="en-US" altLang="ko-KR" baseline="0" dirty="0" smtClean="0"/>
              <a:t>, UCC</a:t>
            </a:r>
            <a:r>
              <a:rPr lang="ko-KR" altLang="en-US" baseline="0" dirty="0" smtClean="0"/>
              <a:t>로 나눠 진행할 것이며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기획 단계는 마무리 되었고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Frontend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Backend </a:t>
            </a:r>
            <a:r>
              <a:rPr lang="ko-KR" altLang="en-US" baseline="0" dirty="0" smtClean="0"/>
              <a:t>각각 필수 기능들을 그림과 같이 진행하여 연동하고 배포하여 개발을 마무리 </a:t>
            </a:r>
            <a:r>
              <a:rPr lang="ko-KR" altLang="en-US" baseline="0" dirty="0" err="1" smtClean="0"/>
              <a:t>한뒤</a:t>
            </a:r>
            <a:endParaRPr lang="en-US" altLang="ko-KR" baseline="0" dirty="0" smtClean="0"/>
          </a:p>
          <a:p>
            <a:r>
              <a:rPr lang="en-US" altLang="ko-KR" baseline="0" dirty="0" smtClean="0"/>
              <a:t>UCC </a:t>
            </a:r>
            <a:r>
              <a:rPr lang="ko-KR" altLang="en-US" baseline="0" dirty="0" smtClean="0"/>
              <a:t>제작을 진행할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061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이를 간트 차트로 정리한 것으로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날짜 기준으로 해야할 </a:t>
            </a:r>
            <a:r>
              <a:rPr lang="en-US" altLang="ko-KR" dirty="0" smtClean="0"/>
              <a:t>Task</a:t>
            </a:r>
            <a:r>
              <a:rPr lang="ko-KR" altLang="en-US" dirty="0" smtClean="0"/>
              <a:t>들을 진행해 나갈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658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현재까지 진행된 사항으로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ㄹ마ㅣㄴㅇ러민아럼ㄴ아ㅣ럼ㄴ아ㅣ럼니</a:t>
            </a:r>
            <a:r>
              <a:rPr lang="en-US" altLang="ko-KR" dirty="0" smtClean="0"/>
              <a:t>;</a:t>
            </a:r>
            <a:r>
              <a:rPr lang="ko-KR" altLang="en-US" dirty="0" err="1" smtClean="0"/>
              <a:t>ㅇㄹ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9184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현재까지 진행된 사항으로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ㄹ마ㅣㄴㅇ러민아럼ㄴ아ㅣ럼ㄴ아ㅣ럼니</a:t>
            </a:r>
            <a:r>
              <a:rPr lang="en-US" altLang="ko-KR" dirty="0" smtClean="0"/>
              <a:t>;</a:t>
            </a:r>
            <a:r>
              <a:rPr lang="ko-KR" altLang="en-US" dirty="0" err="1" smtClean="0"/>
              <a:t>ㅇㄹ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665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현재까지 진행된 사항으로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ㄹ마ㅣㄴㅇ러민아럼ㄴ아ㅣ럼ㄴ아ㅣ럼니</a:t>
            </a:r>
            <a:r>
              <a:rPr lang="en-US" altLang="ko-KR" dirty="0" smtClean="0"/>
              <a:t>;</a:t>
            </a:r>
            <a:r>
              <a:rPr lang="ko-KR" altLang="en-US" dirty="0" err="1" smtClean="0"/>
              <a:t>ㅇㄹ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0741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현재까지 진행된 사항으로</a:t>
            </a:r>
            <a:r>
              <a:rPr lang="en-US" altLang="ko-KR" dirty="0" smtClean="0"/>
              <a:t>,</a:t>
            </a:r>
          </a:p>
          <a:p>
            <a:r>
              <a:rPr lang="ko-KR" altLang="en-US" dirty="0" err="1" smtClean="0"/>
              <a:t>ㄹ마ㅣㄴㅇ러민아럼ㄴ아ㅣ럼ㄴ아ㅣ럼니</a:t>
            </a:r>
            <a:r>
              <a:rPr lang="en-US" altLang="ko-KR" dirty="0" smtClean="0"/>
              <a:t>;</a:t>
            </a:r>
            <a:r>
              <a:rPr lang="ko-KR" altLang="en-US" dirty="0" err="1" smtClean="0"/>
              <a:t>ㅇㄹ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9152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여기까지 특화 프로젝트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조 스마이트 발표를 들어주셔서 감사합니다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(</a:t>
            </a:r>
            <a:r>
              <a:rPr lang="ko-KR" altLang="en-US" dirty="0" err="1" smtClean="0"/>
              <a:t>짝짝짝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585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첫 째로 스마이트 서비스의 기획 배경에 대해 소개하겠습니다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팀에는 쇼핑을 할 때 불편을 겪는 팀원들이 있었습니다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먼저 </a:t>
            </a:r>
            <a:r>
              <a:rPr lang="en-US" altLang="ko-KR" dirty="0" smtClean="0"/>
              <a:t>26</a:t>
            </a:r>
            <a:r>
              <a:rPr lang="ko-KR" altLang="en-US" dirty="0" smtClean="0"/>
              <a:t>세 조준형 팀원은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쇼핑은 좋아하지만 쇼핑을 할 때 직원이 말을 걸면 극단적으로는 맘에 드는 상품이 있어도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부담스러움에 매장을 빠져나온 경우가 있었다고 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다음으로 </a:t>
            </a:r>
            <a:r>
              <a:rPr lang="en-US" altLang="ko-KR" baseline="0" dirty="0" smtClean="0"/>
              <a:t>27</a:t>
            </a:r>
            <a:r>
              <a:rPr lang="ko-KR" altLang="en-US" baseline="0" dirty="0" smtClean="0"/>
              <a:t>세 김두상 팀원은</a:t>
            </a:r>
            <a:endParaRPr lang="en-US" altLang="ko-KR" baseline="0" dirty="0" smtClean="0"/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엄청나게 덤벙이는 성격으로 외출시에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지갑과 핸드폰을 두고 나와서 맘에 드는 상품을 선택하고도 결제를 못해 사지 못하는 경우가 있었다고 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3901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이러한 쇼핑의 불편함을 해소해 줄 수 있는 서비스를 개발해보자 해서 기획한 것이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바로 스마이트 입니다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캠을 통해서 매장에 입장시 얼굴을 인식하여 등록된 고객님들이 </a:t>
            </a:r>
            <a:endParaRPr lang="en-US" altLang="ko-KR" dirty="0" smtClean="0"/>
          </a:p>
          <a:p>
            <a:r>
              <a:rPr lang="ko-KR" altLang="en-US" dirty="0" smtClean="0"/>
              <a:t>미리 입력해 놓은 데이터들인 관심사</a:t>
            </a:r>
            <a:r>
              <a:rPr lang="en-US" altLang="ko-KR" dirty="0" smtClean="0"/>
              <a:t>,</a:t>
            </a:r>
            <a:r>
              <a:rPr lang="ko-KR" altLang="en-US" dirty="0" smtClean="0"/>
              <a:t> 요구사항 등을 직원들에게 제공됩니다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이를 통해 고객님에 대해 미리 파악한 후 취향 저격 서비스를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제공할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또한 고객님들이 미리 결제 수단을 등록해두신 다면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얼굴인식을 통해 간편 결제 역시 가능합니다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이에 따라 앞선 쇼핑에 대한 불편함을 해소하고 서비스 만족도를 최상으로 하는 서비스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스마이트를 기획해 보았습니다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96375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이제 보다 디테일하게 </a:t>
            </a:r>
            <a:r>
              <a:rPr lang="ko-KR" altLang="en-US" baseline="0" dirty="0" smtClean="0"/>
              <a:t> 스마이트에서 제공 예정인 서비스에 대해 설명해 드리겠습니다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첫 째로 다들 아시겠지만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아직도 코로나</a:t>
            </a:r>
            <a:r>
              <a:rPr lang="en-US" altLang="ko-KR" baseline="0" dirty="0" smtClean="0"/>
              <a:t> 19</a:t>
            </a:r>
            <a:r>
              <a:rPr lang="ko-KR" altLang="en-US" baseline="0" dirty="0" smtClean="0"/>
              <a:t>로 인한 마스크 착용을 필수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따라서 입장하는 고객님들은 캠을 통해서 얼굴인식을 할 때</a:t>
            </a:r>
            <a:r>
              <a:rPr lang="en-US" altLang="ko-KR" baseline="0" dirty="0" smtClean="0"/>
              <a:t>, 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마스크 착용 여부를 체크하게 되고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착용하지 않은 경우에는 경고 메시지를 통해 입장이 불가하다는 안내를 하여</a:t>
            </a:r>
            <a:r>
              <a:rPr lang="en-US" altLang="ko-KR" baseline="0" dirty="0" smtClean="0"/>
              <a:t>, </a:t>
            </a:r>
          </a:p>
          <a:p>
            <a:r>
              <a:rPr lang="ko-KR" altLang="en-US" baseline="0" dirty="0" smtClean="0"/>
              <a:t>매장에 방문하는 고객들의 방역에 대한 불안감을 덜어드리고자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371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두 번째 기능으로는 기획 배경에서도 말씀 드렸듯이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입장시 캠을 통해 얼굴 인식을 한 고객님이 등록된 고객님이 라면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그림과 유사한 형태로 고객 정보를 근무중인 직원에게 실시간으로 제공합니다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조준형</a:t>
            </a:r>
            <a:r>
              <a:rPr lang="ko-KR" altLang="en-US" baseline="0" dirty="0" smtClean="0"/>
              <a:t> 고객님</a:t>
            </a:r>
            <a:r>
              <a:rPr lang="ko-KR" altLang="en-US" dirty="0" smtClean="0"/>
              <a:t> 같은 경우에는 먼저 말 걸지 말아달라는 요구 사항에 따라 고객 서비스를 진행할 수 있겠죠</a:t>
            </a:r>
            <a:r>
              <a:rPr lang="en-US" altLang="ko-KR" dirty="0" smtClean="0"/>
              <a:t>?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조준형 고객님은 본인에 대한 안성맞춤 서비스로 신이 나신다고 하시내요</a:t>
            </a:r>
            <a:r>
              <a:rPr lang="en-US" altLang="ko-KR" dirty="0" smtClean="0"/>
              <a:t>.)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또한 입장 시간 및 퇴장 시간을 체크하여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코로나</a:t>
            </a:r>
            <a:r>
              <a:rPr lang="ko-KR" altLang="en-US" baseline="0" dirty="0" smtClean="0"/>
              <a:t> 방문자 기록을 위한 </a:t>
            </a:r>
            <a:r>
              <a:rPr lang="en-US" altLang="ko-KR" baseline="0" dirty="0" smtClean="0"/>
              <a:t>QR</a:t>
            </a:r>
            <a:r>
              <a:rPr lang="ko-KR" altLang="en-US" baseline="0" dirty="0" smtClean="0"/>
              <a:t>코드 인식 등의 번거로운 작업 없이 매장을 방문할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9073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세 번쨰는 얼굴 인식을 통한 결제입니다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미리 결제 정보를 등록하신 김두상 고객님과 같은 경우에는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어느때와 </a:t>
            </a:r>
            <a:r>
              <a:rPr lang="ko-KR" altLang="en-US" dirty="0" smtClean="0"/>
              <a:t>같이 지갑과 핸드폰을 두고 나오더라도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결제를 </a:t>
            </a:r>
            <a:r>
              <a:rPr lang="ko-KR" altLang="en-US" dirty="0" smtClean="0"/>
              <a:t>할 수 있게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얼굴 인식 간편 결제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를 제공하여</a:t>
            </a:r>
            <a:r>
              <a:rPr lang="en-US" altLang="ko-KR" baseline="0" dirty="0" smtClean="0"/>
              <a:t>,</a:t>
            </a:r>
            <a:endParaRPr lang="en-US" altLang="ko-KR" dirty="0" smtClean="0"/>
          </a:p>
          <a:p>
            <a:r>
              <a:rPr lang="ko-KR" altLang="en-US" dirty="0" smtClean="0"/>
              <a:t>다시 집으로 결제 수단을 가지러 가야했던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불편을 덜어드리고자 합니다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1825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마지막으로 고객님의 매장에서 받은 서비스에 대한 만족도는 직원과의 접촉을 마친 후</a:t>
            </a:r>
            <a:endParaRPr lang="en-US" altLang="ko-KR" dirty="0" smtClean="0"/>
          </a:p>
          <a:p>
            <a:r>
              <a:rPr lang="ko-KR" altLang="en-US" dirty="0" smtClean="0"/>
              <a:t>매장을 빠져나갈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표정으로 가장 잘 들어날 것이라고 생각했습니다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따라서 </a:t>
            </a:r>
            <a:r>
              <a:rPr lang="ko-KR" altLang="en-US" dirty="0" smtClean="0"/>
              <a:t>저희는 그 시점의 고객님의 표정을 통해서 감정을 분석하고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이를 기록합니다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기록된 데이터를 통해서 부정적인 만족도가 저장되었다면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다음번에는</a:t>
            </a:r>
            <a:r>
              <a:rPr lang="ko-KR" altLang="en-US" baseline="0" dirty="0" smtClean="0"/>
              <a:t> 고객 서비스를 보완하여</a:t>
            </a:r>
            <a:endParaRPr lang="en-US" altLang="ko-KR" baseline="0" dirty="0" smtClean="0"/>
          </a:p>
          <a:p>
            <a:r>
              <a:rPr lang="ko-KR" altLang="en-US" baseline="0" dirty="0" smtClean="0"/>
              <a:t>긍정적인 만족도를 남길 수 있도록 하는 좋은 데이터로 활용이 가능하겟죠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9008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앞서 소개 드린 좋은 서비스를</a:t>
            </a:r>
            <a:r>
              <a:rPr lang="ko-KR" altLang="en-US" baseline="0" dirty="0" smtClean="0"/>
              <a:t> 제공하는 스마이트를 통해서 얻을 수 있는 기대효과는 무엇이 있을까요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고객님들에게 취향 저격 고객 서비스를 제공하기 때문에</a:t>
            </a:r>
            <a:r>
              <a:rPr lang="en-US" altLang="ko-KR" baseline="0" dirty="0" smtClean="0"/>
              <a:t>,  </a:t>
            </a:r>
            <a:r>
              <a:rPr lang="ko-KR" altLang="en-US" baseline="0" dirty="0" smtClean="0"/>
              <a:t>물론 고객 만족도는 상승하겠죠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또한 제가 이번 프로젝트를 준비하면서 마케팅과 관련된 책을 하나 읽어봤는데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고객만족도의 증가는 </a:t>
            </a:r>
            <a:r>
              <a:rPr lang="en-US" altLang="ko-KR" baseline="0" dirty="0" smtClean="0"/>
              <a:t>100% </a:t>
            </a:r>
            <a:r>
              <a:rPr lang="ko-KR" altLang="en-US" baseline="0" dirty="0" smtClean="0"/>
              <a:t>매출로 나타난다고 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즉 스마이트를 통해서 고객만족도가 상승함에 따라 매출 역시 상승할 것이라고 확신합니다</a:t>
            </a:r>
            <a:r>
              <a:rPr lang="en-US" altLang="ko-KR" baseline="0" dirty="0" smtClean="0"/>
              <a:t>.!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61401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다음으로는 스마이트를 구현하기 위해 필요한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주요 기술을 저희 서비스와 관련하여 간단하게 설명드리겠습니다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먼저 얼굴인식</a:t>
            </a:r>
            <a:r>
              <a:rPr lang="ko-KR" altLang="en-US" baseline="0" dirty="0" smtClean="0"/>
              <a:t> 기술입니다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우사인 볼트가 </a:t>
            </a:r>
            <a:r>
              <a:rPr lang="en-US" altLang="ko-KR" baseline="0" dirty="0" smtClean="0"/>
              <a:t>Sma-IT</a:t>
            </a:r>
            <a:r>
              <a:rPr lang="ko-KR" altLang="en-US" baseline="0" dirty="0" smtClean="0"/>
              <a:t>가 탑재된 매장에 기대감에 달려서 방문합니다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캠을 통해서 얼굴을 검출한 뒤 검출한 얼굴 데이터를 서버에 업로드 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얼굴의 특징점 검출과 정규화 과정을 거친 후</a:t>
            </a:r>
            <a:endParaRPr lang="en-US" altLang="ko-KR" baseline="0" dirty="0" smtClean="0"/>
          </a:p>
          <a:p>
            <a:r>
              <a:rPr lang="ko-KR" altLang="en-US" baseline="0" dirty="0" smtClean="0"/>
              <a:t>학습된 얼굴들이 들어있는 데이터베이스에서 업로드 된 얼굴 데이터와 일치하는 데이터의 여부를 따라서 결과를 다시 </a:t>
            </a:r>
            <a:r>
              <a:rPr lang="en-US" altLang="ko-KR" baseline="0" dirty="0" smtClean="0"/>
              <a:t>PC</a:t>
            </a:r>
            <a:r>
              <a:rPr lang="ko-KR" altLang="en-US" baseline="0" dirty="0" smtClean="0"/>
              <a:t>로 전송하여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등록된 고객인지 미등록된 고객인지 판단하게 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등록된 고객이라면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고객이 가지고 있는 데이터도 제공할 수 있게 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7CB45E-2E07-B54C-ADD1-9EB8540DD532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321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pattFill prst="dotGrid">
          <a:fgClr>
            <a:srgbClr val="F8F3E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개체 틀로 끌거나 아이콘을 클릭하여 추가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편집하려면 클릭</a:t>
            </a:r>
          </a:p>
          <a:p>
            <a:pPr lvl="1"/>
            <a:r>
              <a:rPr lang="ko-KR" altLang="en-US" smtClean="0"/>
              <a:t>두 번째 수준</a:t>
            </a:r>
          </a:p>
          <a:p>
            <a:pPr lvl="2"/>
            <a:r>
              <a:rPr lang="ko-KR" altLang="en-US" smtClean="0"/>
              <a:t>세 번째 수준</a:t>
            </a:r>
          </a:p>
          <a:p>
            <a:pPr lvl="3"/>
            <a:r>
              <a:rPr lang="ko-KR" altLang="en-US" smtClean="0"/>
              <a:t>네 번째 수준</a:t>
            </a:r>
          </a:p>
          <a:p>
            <a:pPr lvl="4"/>
            <a:r>
              <a:rPr lang="ko-KR" altLang="en-US" smtClean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A2434-B42E-864D-BF1E-F0B81287AC11}" type="datetimeFigureOut">
              <a:rPr kumimoji="1" lang="ko-KR" altLang="en-US" smtClean="0"/>
              <a:t>2021-03-18</a:t>
            </a:fld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484F4-1465-B348-AAB3-06414C658BED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1816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10.wdp"/><Relationship Id="rId1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microsoft.com/office/2007/relationships/hdphoto" Target="../media/hdphoto7.wdp"/><Relationship Id="rId12" Type="http://schemas.openxmlformats.org/officeDocument/2006/relationships/image" Target="../media/image46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9.wdp"/><Relationship Id="rId5" Type="http://schemas.openxmlformats.org/officeDocument/2006/relationships/image" Target="../media/image42.png"/><Relationship Id="rId15" Type="http://schemas.microsoft.com/office/2007/relationships/hdphoto" Target="../media/hdphoto11.wdp"/><Relationship Id="rId10" Type="http://schemas.openxmlformats.org/officeDocument/2006/relationships/image" Target="../media/image45.png"/><Relationship Id="rId19" Type="http://schemas.openxmlformats.org/officeDocument/2006/relationships/image" Target="../media/image51.png"/><Relationship Id="rId4" Type="http://schemas.microsoft.com/office/2007/relationships/hdphoto" Target="../media/hdphoto6.wdp"/><Relationship Id="rId9" Type="http://schemas.microsoft.com/office/2007/relationships/hdphoto" Target="../media/hdphoto8.wdp"/><Relationship Id="rId1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png"/><Relationship Id="rId5" Type="http://schemas.openxmlformats.org/officeDocument/2006/relationships/image" Target="../media/image56.jpe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22.png"/><Relationship Id="rId10" Type="http://schemas.microsoft.com/office/2007/relationships/hdphoto" Target="../media/hdphoto4.wdp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jpeg"/><Relationship Id="rId4" Type="http://schemas.openxmlformats.org/officeDocument/2006/relationships/image" Target="../media/image32.png"/><Relationship Id="rId9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 flipV="1">
            <a:off x="0" y="3170797"/>
            <a:ext cx="6684962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733" y1="34091" x2="29467" y2="29545"/>
                        <a14:foregroundMark x1="23867" y1="25974" x2="23867" y2="25974"/>
                        <a14:foregroundMark x1="24400" y1="24675" x2="24400" y2="24675"/>
                        <a14:foregroundMark x1="24800" y1="23864" x2="24800" y2="23864"/>
                        <a14:foregroundMark x1="25200" y1="22890" x2="25200" y2="22890"/>
                        <a14:foregroundMark x1="63733" y1="76948" x2="63733" y2="76948"/>
                        <a14:foregroundMark x1="65067" y1="80357" x2="65067" y2="80357"/>
                        <a14:foregroundMark x1="60133" y1="69156" x2="68267" y2="87175"/>
                        <a14:foregroundMark x1="76267" y1="79545" x2="79867" y2="81981"/>
                        <a14:foregroundMark x1="81467" y1="84903" x2="81733" y2="86688"/>
                        <a14:foregroundMark x1="80400" y1="88474" x2="80800" y2="88312"/>
                        <a14:foregroundMark x1="92267" y1="68994" x2="96400" y2="72240"/>
                        <a14:foregroundMark x1="96800" y1="74351" x2="97200" y2="75487"/>
                        <a14:foregroundMark x1="96933" y1="76623" x2="96533" y2="77435"/>
                        <a14:foregroundMark x1="75733" y1="58442" x2="83867" y2="76299"/>
                        <a14:foregroundMark x1="26800" y1="40584" x2="26800" y2="40584"/>
                        <a14:backgroundMark x1="9067" y1="73377" x2="15200" y2="77760"/>
                        <a14:backgroundMark x1="15200" y1="77760" x2="15200" y2="77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34" y="1974223"/>
            <a:ext cx="3462069" cy="2960434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55822" y="1224989"/>
            <a:ext cx="3241740" cy="1231107"/>
            <a:chOff x="879176" y="500079"/>
            <a:chExt cx="2797372" cy="945170"/>
          </a:xfrm>
        </p:grpSpPr>
        <p:sp>
          <p:nvSpPr>
            <p:cNvPr id="9" name="텍스트 상자 8"/>
            <p:cNvSpPr txBox="1"/>
            <p:nvPr/>
          </p:nvSpPr>
          <p:spPr>
            <a:xfrm>
              <a:off x="889686" y="676819"/>
              <a:ext cx="2431191" cy="2599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kumimoji="1" lang="ko-KR" altLang="en-US" sz="1600" dirty="0">
                <a:solidFill>
                  <a:schemeClr val="bg1"/>
                </a:solidFill>
                <a:latin typeface="NanumSquare" charset="-127"/>
                <a:ea typeface="NanumSquare" charset="-127"/>
                <a:cs typeface="NanumSquare" charset="-127"/>
              </a:endParaRPr>
            </a:p>
          </p:txBody>
        </p:sp>
        <p:sp>
          <p:nvSpPr>
            <p:cNvPr id="8" name="텍스트 상자 7"/>
            <p:cNvSpPr txBox="1"/>
            <p:nvPr/>
          </p:nvSpPr>
          <p:spPr>
            <a:xfrm>
              <a:off x="879176" y="500079"/>
              <a:ext cx="2797372" cy="9451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 Light" charset="-127"/>
                </a:rPr>
                <a:t>Smart Marketing With IT  </a:t>
              </a:r>
            </a:p>
            <a:p>
              <a:pPr>
                <a:lnSpc>
                  <a:spcPct val="150000"/>
                </a:lnSpc>
              </a:pPr>
              <a:r>
                <a:rPr kumimoji="1" lang="ko-KR" altLang="en-US" sz="3200" b="1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" charset="-127"/>
                </a:rPr>
                <a:t>스마이트   </a:t>
              </a:r>
              <a:r>
                <a:rPr kumimoji="1" lang="en-US" altLang="ko-KR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" charset="-127"/>
                </a:rPr>
                <a:t>: </a:t>
              </a:r>
              <a:r>
                <a:rPr kumimoji="1" lang="en-US" altLang="ko-KR" sz="20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" charset="-127"/>
                </a:rPr>
                <a:t> </a:t>
              </a:r>
              <a:r>
                <a:rPr kumimoji="1"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" charset="-127"/>
                </a:rPr>
                <a:t>Sma-IT</a:t>
              </a:r>
              <a:r>
                <a:rPr kumimoji="1" lang="en-US" altLang="ko-KR" sz="20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NanumSquare Light" charset="-127"/>
                </a:rPr>
                <a:t> </a:t>
              </a:r>
              <a:endParaRPr kumimoji="1" lang="ko-KR" altLang="en-US" sz="2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Square Light" charset="-127"/>
              </a:endParaRPr>
            </a:p>
          </p:txBody>
        </p:sp>
      </p:grpSp>
      <p:sp>
        <p:nvSpPr>
          <p:cNvPr id="12" name="텍스트 상자 11"/>
          <p:cNvSpPr txBox="1"/>
          <p:nvPr/>
        </p:nvSpPr>
        <p:spPr>
          <a:xfrm>
            <a:off x="608456" y="3798773"/>
            <a:ext cx="4816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Barunpen" charset="-127"/>
              </a:rPr>
              <a:t>Face recognition &amp; </a:t>
            </a:r>
            <a:r>
              <a:rPr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Emotion Analysis</a:t>
            </a:r>
            <a:endParaRPr kumimoji="1" lang="en-US" altLang="ko-KR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Barunpen" charset="-127"/>
            </a:endParaRPr>
          </a:p>
          <a:p>
            <a:r>
              <a:rPr kumimoji="1" lang="ko-KR" altLang="en-US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Barunpen" charset="-127"/>
              </a:rPr>
              <a:t>를</a:t>
            </a:r>
            <a:r>
              <a:rPr kumimoji="1" lang="ko-KR" altLang="en-US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Barunpen" charset="-127"/>
              </a:rPr>
              <a:t> 통한 효율적 마케팅 실현 </a:t>
            </a:r>
            <a:r>
              <a:rPr kumimoji="1" lang="en-US" altLang="ko-KR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NanumBarunpen" charset="-127"/>
              </a:rPr>
              <a:t> </a:t>
            </a:r>
            <a:endParaRPr kumimoji="1" lang="ko-KR" altLang="en-US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NanumBarunpen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82446" y="6420731"/>
            <a:ext cx="326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ko-KR" altLang="en-US" sz="1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44417" y="127196"/>
            <a:ext cx="5354060" cy="6482322"/>
            <a:chOff x="1997215" y="84851"/>
            <a:chExt cx="6086707" cy="6280362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997215" y="3352449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552" y="124834"/>
              <a:ext cx="360000" cy="360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689" y="252651"/>
              <a:ext cx="360000" cy="360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30217" y="252651"/>
              <a:ext cx="360000" cy="3600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530217" y="5825213"/>
              <a:ext cx="360000" cy="360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59689" y="5825213"/>
              <a:ext cx="360000" cy="3600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170217" y="142940"/>
              <a:ext cx="360000" cy="3600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37908" y="612651"/>
              <a:ext cx="360000" cy="3600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89" y="5935648"/>
              <a:ext cx="360000" cy="36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519689" y="142940"/>
              <a:ext cx="360000" cy="3600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782" y="5935648"/>
              <a:ext cx="360000" cy="36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37908" y="5465213"/>
              <a:ext cx="360000" cy="36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687708" y="5465213"/>
              <a:ext cx="360000" cy="36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687708" y="612651"/>
              <a:ext cx="360000" cy="36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782" y="124834"/>
              <a:ext cx="360000" cy="3600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990782" y="5935648"/>
              <a:ext cx="360000" cy="360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739552" y="5935648"/>
              <a:ext cx="360000" cy="360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1065" y="5270161"/>
              <a:ext cx="360000" cy="360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1065" y="780523"/>
              <a:ext cx="360000" cy="3600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87708" y="780523"/>
              <a:ext cx="360000" cy="3600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87708" y="5270161"/>
              <a:ext cx="360000" cy="36000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484" y="108636"/>
              <a:ext cx="360000" cy="3600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113" y="108636"/>
              <a:ext cx="360000" cy="3600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782113" y="5967373"/>
              <a:ext cx="360000" cy="36000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887484" y="5967373"/>
              <a:ext cx="360000" cy="36000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0748" y="5105213"/>
              <a:ext cx="360000" cy="360000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19270" y="992745"/>
              <a:ext cx="360000" cy="360000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19270" y="5102289"/>
              <a:ext cx="360000" cy="36000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0748" y="993795"/>
              <a:ext cx="360000" cy="3600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908" y="1351067"/>
              <a:ext cx="216000" cy="216000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908" y="4889213"/>
              <a:ext cx="216000" cy="21600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91270" y="1353795"/>
              <a:ext cx="216000" cy="21600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91270" y="4889213"/>
              <a:ext cx="216000" cy="21600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308" y="6039373"/>
              <a:ext cx="216000" cy="21600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490" y="6039373"/>
              <a:ext cx="216000" cy="2160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580490" y="196834"/>
              <a:ext cx="216000" cy="2160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249194" y="196834"/>
              <a:ext cx="216000" cy="2160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082" y="157641"/>
              <a:ext cx="360000" cy="360000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444" y="157641"/>
              <a:ext cx="360000" cy="36000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467082" y="5967373"/>
              <a:ext cx="360000" cy="36000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213444" y="5967373"/>
              <a:ext cx="360000" cy="360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37908" y="1582119"/>
              <a:ext cx="360000" cy="36000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37908" y="4514161"/>
              <a:ext cx="360000" cy="3600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92111" y="1582119"/>
              <a:ext cx="360000" cy="360000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92111" y="4514161"/>
              <a:ext cx="360000" cy="36000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331" y="129212"/>
              <a:ext cx="288000" cy="28800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49331" y="6041213"/>
              <a:ext cx="288000" cy="28800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747753" y="6041213"/>
              <a:ext cx="288000" cy="288000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9760" y="129212"/>
              <a:ext cx="288000" cy="28800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2018567" y="4315532"/>
              <a:ext cx="288000" cy="288000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91270" y="4315532"/>
              <a:ext cx="288000" cy="2880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8567" y="1871444"/>
              <a:ext cx="288000" cy="288000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81825" y="1874333"/>
              <a:ext cx="288000" cy="288000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0748" y="3962795"/>
              <a:ext cx="360000" cy="360000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0748" y="2170444"/>
              <a:ext cx="360000" cy="36000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23922" y="3953545"/>
              <a:ext cx="360000" cy="360000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23922" y="2161194"/>
              <a:ext cx="360000" cy="360000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840" y="108636"/>
              <a:ext cx="360000" cy="360000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760" y="108636"/>
              <a:ext cx="360000" cy="36000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711840" y="6005213"/>
              <a:ext cx="360000" cy="360000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37760" y="6005213"/>
              <a:ext cx="360000" cy="360000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37908" y="2541614"/>
              <a:ext cx="360000" cy="360000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1065" y="2709486"/>
              <a:ext cx="360000" cy="360000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48983" y="3272404"/>
              <a:ext cx="256515" cy="288000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37908" y="3614923"/>
              <a:ext cx="360000" cy="360000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2048984" y="2920087"/>
              <a:ext cx="256515" cy="288000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65514" y="3352449"/>
              <a:ext cx="360000" cy="360000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06207" y="2541614"/>
              <a:ext cx="360000" cy="360000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69364" y="2709486"/>
              <a:ext cx="360000" cy="360000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717282" y="3272404"/>
              <a:ext cx="256515" cy="288000"/>
            </a:xfrm>
            <a:prstGeom prst="rect">
              <a:avLst/>
            </a:prstGeom>
          </p:spPr>
        </p:pic>
        <p:pic>
          <p:nvPicPr>
            <p:cNvPr id="85" name="그림 8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06207" y="3614923"/>
              <a:ext cx="360000" cy="360000"/>
            </a:xfrm>
            <a:prstGeom prst="rect">
              <a:avLst/>
            </a:prstGeom>
          </p:spPr>
        </p:pic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 flipV="1">
              <a:off x="7717283" y="2920087"/>
              <a:ext cx="256515" cy="288000"/>
            </a:xfrm>
            <a:prstGeom prst="rect">
              <a:avLst/>
            </a:prstGeom>
          </p:spPr>
        </p:pic>
        <p:pic>
          <p:nvPicPr>
            <p:cNvPr id="87" name="그림 8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271" y="3136448"/>
              <a:ext cx="216000" cy="216000"/>
            </a:xfrm>
            <a:prstGeom prst="rect">
              <a:avLst/>
            </a:prstGeom>
          </p:spPr>
        </p:pic>
        <p:pic>
          <p:nvPicPr>
            <p:cNvPr id="88" name="그림 8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708" y="3136448"/>
              <a:ext cx="216000" cy="216000"/>
            </a:xfrm>
            <a:prstGeom prst="rect">
              <a:avLst/>
            </a:prstGeom>
          </p:spPr>
        </p:pic>
        <p:cxnSp>
          <p:nvCxnSpPr>
            <p:cNvPr id="89" name="직선 연결선 88"/>
            <p:cNvCxnSpPr>
              <a:stCxn id="75" idx="3"/>
              <a:endCxn id="74" idx="1"/>
            </p:cNvCxnSpPr>
            <p:nvPr/>
          </p:nvCxnSpPr>
          <p:spPr>
            <a:xfrm>
              <a:off x="4511792" y="6185213"/>
              <a:ext cx="1086016" cy="0"/>
            </a:xfrm>
            <a:prstGeom prst="line">
              <a:avLst/>
            </a:prstGeom>
            <a:ln w="349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그림 8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406" y="84851"/>
              <a:ext cx="1544770" cy="439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600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3845224" y="5968724"/>
            <a:ext cx="1960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Emotion Analysis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4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주요 기술</a:t>
            </a:r>
            <a:endParaRPr kumimoji="1"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7495" r="7002"/>
          <a:stretch/>
        </p:blipFill>
        <p:spPr>
          <a:xfrm>
            <a:off x="1625373" y="1584577"/>
            <a:ext cx="2282081" cy="30446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그룹 10"/>
          <p:cNvGrpSpPr/>
          <p:nvPr/>
        </p:nvGrpSpPr>
        <p:grpSpPr>
          <a:xfrm>
            <a:off x="2430970" y="2327613"/>
            <a:ext cx="1060238" cy="1626601"/>
            <a:chOff x="4660944" y="2376823"/>
            <a:chExt cx="2009832" cy="2205352"/>
          </a:xfrm>
        </p:grpSpPr>
        <p:sp>
          <p:nvSpPr>
            <p:cNvPr id="12" name="타원 11"/>
            <p:cNvSpPr/>
            <p:nvPr/>
          </p:nvSpPr>
          <p:spPr>
            <a:xfrm>
              <a:off x="4806717" y="2593516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5618206" y="2376823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/>
            <p:cNvSpPr/>
            <p:nvPr/>
          </p:nvSpPr>
          <p:spPr>
            <a:xfrm>
              <a:off x="6440357" y="2537060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618206" y="2958688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660944" y="2909580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/>
            <p:cNvSpPr/>
            <p:nvPr/>
          </p:nvSpPr>
          <p:spPr>
            <a:xfrm>
              <a:off x="5986458" y="2779222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6623068" y="2909580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5249092" y="2779222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5259496" y="3372806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003325" y="3373241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625193" y="3746579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6523754" y="3906557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5858690" y="4008951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5392071" y="4008951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4774368" y="3889109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618206" y="4532826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연결선 30"/>
            <p:cNvCxnSpPr>
              <a:stCxn id="13" idx="2"/>
            </p:cNvCxnSpPr>
            <p:nvPr/>
          </p:nvCxnSpPr>
          <p:spPr>
            <a:xfrm flipH="1">
              <a:off x="4815029" y="2401498"/>
              <a:ext cx="803177" cy="220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>
              <a:stCxn id="12" idx="3"/>
              <a:endCxn id="16" idx="0"/>
            </p:cNvCxnSpPr>
            <p:nvPr/>
          </p:nvCxnSpPr>
          <p:spPr>
            <a:xfrm flipH="1">
              <a:off x="4684798" y="2635638"/>
              <a:ext cx="128906" cy="2739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>
              <a:stCxn id="12" idx="5"/>
              <a:endCxn id="20" idx="2"/>
            </p:cNvCxnSpPr>
            <p:nvPr/>
          </p:nvCxnSpPr>
          <p:spPr>
            <a:xfrm>
              <a:off x="4847438" y="2635638"/>
              <a:ext cx="401654" cy="1682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>
              <a:stCxn id="16" idx="6"/>
              <a:endCxn id="20" idx="2"/>
            </p:cNvCxnSpPr>
            <p:nvPr/>
          </p:nvCxnSpPr>
          <p:spPr>
            <a:xfrm flipV="1">
              <a:off x="4708652" y="2803897"/>
              <a:ext cx="540440" cy="130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>
              <a:stCxn id="20" idx="5"/>
              <a:endCxn id="15" idx="2"/>
            </p:cNvCxnSpPr>
            <p:nvPr/>
          </p:nvCxnSpPr>
          <p:spPr>
            <a:xfrm>
              <a:off x="5289813" y="2821344"/>
              <a:ext cx="328393" cy="162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>
              <a:stCxn id="13" idx="3"/>
              <a:endCxn id="20" idx="7"/>
            </p:cNvCxnSpPr>
            <p:nvPr/>
          </p:nvCxnSpPr>
          <p:spPr>
            <a:xfrm flipH="1">
              <a:off x="5289813" y="2418945"/>
              <a:ext cx="335380" cy="367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>
              <a:stCxn id="13" idx="4"/>
              <a:endCxn id="15" idx="0"/>
            </p:cNvCxnSpPr>
            <p:nvPr/>
          </p:nvCxnSpPr>
          <p:spPr>
            <a:xfrm>
              <a:off x="5642060" y="2426172"/>
              <a:ext cx="0" cy="5325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13" idx="6"/>
              <a:endCxn id="17" idx="1"/>
            </p:cNvCxnSpPr>
            <p:nvPr/>
          </p:nvCxnSpPr>
          <p:spPr>
            <a:xfrm>
              <a:off x="5665914" y="2401498"/>
              <a:ext cx="327531" cy="384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13" idx="6"/>
              <a:endCxn id="14" idx="2"/>
            </p:cNvCxnSpPr>
            <p:nvPr/>
          </p:nvCxnSpPr>
          <p:spPr>
            <a:xfrm>
              <a:off x="5665914" y="2401498"/>
              <a:ext cx="774443" cy="1602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14" idx="2"/>
              <a:endCxn id="17" idx="6"/>
            </p:cNvCxnSpPr>
            <p:nvPr/>
          </p:nvCxnSpPr>
          <p:spPr>
            <a:xfrm flipH="1">
              <a:off x="6034166" y="2561735"/>
              <a:ext cx="406191" cy="242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17" idx="3"/>
              <a:endCxn id="15" idx="6"/>
            </p:cNvCxnSpPr>
            <p:nvPr/>
          </p:nvCxnSpPr>
          <p:spPr>
            <a:xfrm flipH="1">
              <a:off x="5665914" y="2821344"/>
              <a:ext cx="327531" cy="162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17" idx="5"/>
              <a:endCxn id="18" idx="2"/>
            </p:cNvCxnSpPr>
            <p:nvPr/>
          </p:nvCxnSpPr>
          <p:spPr>
            <a:xfrm>
              <a:off x="6027179" y="2821344"/>
              <a:ext cx="595889" cy="1129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14" idx="5"/>
              <a:endCxn id="18" idx="0"/>
            </p:cNvCxnSpPr>
            <p:nvPr/>
          </p:nvCxnSpPr>
          <p:spPr>
            <a:xfrm>
              <a:off x="6481078" y="2579182"/>
              <a:ext cx="165844" cy="330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15" idx="4"/>
              <a:endCxn id="22" idx="7"/>
            </p:cNvCxnSpPr>
            <p:nvPr/>
          </p:nvCxnSpPr>
          <p:spPr>
            <a:xfrm flipH="1">
              <a:off x="5300217" y="3008037"/>
              <a:ext cx="341843" cy="371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15" idx="5"/>
              <a:endCxn id="23" idx="1"/>
            </p:cNvCxnSpPr>
            <p:nvPr/>
          </p:nvCxnSpPr>
          <p:spPr>
            <a:xfrm>
              <a:off x="5658927" y="3000810"/>
              <a:ext cx="351385" cy="3796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17" idx="5"/>
              <a:endCxn id="23" idx="7"/>
            </p:cNvCxnSpPr>
            <p:nvPr/>
          </p:nvCxnSpPr>
          <p:spPr>
            <a:xfrm>
              <a:off x="6027179" y="2821344"/>
              <a:ext cx="16867" cy="5591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/>
            <p:cNvCxnSpPr>
              <a:stCxn id="20" idx="4"/>
              <a:endCxn id="22" idx="1"/>
            </p:cNvCxnSpPr>
            <p:nvPr/>
          </p:nvCxnSpPr>
          <p:spPr>
            <a:xfrm flipH="1">
              <a:off x="5266483" y="2828571"/>
              <a:ext cx="6463" cy="5514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>
              <a:stCxn id="16" idx="4"/>
              <a:endCxn id="22" idx="2"/>
            </p:cNvCxnSpPr>
            <p:nvPr/>
          </p:nvCxnSpPr>
          <p:spPr>
            <a:xfrm>
              <a:off x="4684798" y="2958929"/>
              <a:ext cx="574698" cy="4385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>
              <a:stCxn id="18" idx="3"/>
              <a:endCxn id="23" idx="6"/>
            </p:cNvCxnSpPr>
            <p:nvPr/>
          </p:nvCxnSpPr>
          <p:spPr>
            <a:xfrm flipH="1">
              <a:off x="6051033" y="2951702"/>
              <a:ext cx="579022" cy="44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>
              <a:stCxn id="15" idx="4"/>
              <a:endCxn id="24" idx="0"/>
            </p:cNvCxnSpPr>
            <p:nvPr/>
          </p:nvCxnSpPr>
          <p:spPr>
            <a:xfrm>
              <a:off x="5642060" y="3008037"/>
              <a:ext cx="6987" cy="7385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>
              <a:stCxn id="16" idx="4"/>
              <a:endCxn id="29" idx="0"/>
            </p:cNvCxnSpPr>
            <p:nvPr/>
          </p:nvCxnSpPr>
          <p:spPr>
            <a:xfrm>
              <a:off x="4684798" y="2958929"/>
              <a:ext cx="113424" cy="9301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>
              <a:stCxn id="22" idx="3"/>
              <a:endCxn id="29" idx="6"/>
            </p:cNvCxnSpPr>
            <p:nvPr/>
          </p:nvCxnSpPr>
          <p:spPr>
            <a:xfrm flipH="1">
              <a:off x="4822076" y="3414928"/>
              <a:ext cx="444407" cy="4988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>
              <a:stCxn id="29" idx="6"/>
              <a:endCxn id="27" idx="2"/>
            </p:cNvCxnSpPr>
            <p:nvPr/>
          </p:nvCxnSpPr>
          <p:spPr>
            <a:xfrm>
              <a:off x="4822076" y="3913784"/>
              <a:ext cx="569995" cy="1198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 53"/>
            <p:cNvCxnSpPr>
              <a:stCxn id="22" idx="4"/>
              <a:endCxn id="27" idx="0"/>
            </p:cNvCxnSpPr>
            <p:nvPr/>
          </p:nvCxnSpPr>
          <p:spPr>
            <a:xfrm>
              <a:off x="5283350" y="3422155"/>
              <a:ext cx="132575" cy="5867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>
              <a:stCxn id="22" idx="6"/>
              <a:endCxn id="24" idx="2"/>
            </p:cNvCxnSpPr>
            <p:nvPr/>
          </p:nvCxnSpPr>
          <p:spPr>
            <a:xfrm>
              <a:off x="5307204" y="3397481"/>
              <a:ext cx="317989" cy="373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/>
            <p:cNvCxnSpPr>
              <a:stCxn id="24" idx="4"/>
              <a:endCxn id="27" idx="6"/>
            </p:cNvCxnSpPr>
            <p:nvPr/>
          </p:nvCxnSpPr>
          <p:spPr>
            <a:xfrm flipH="1">
              <a:off x="5439779" y="3795928"/>
              <a:ext cx="209268" cy="2376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>
              <a:stCxn id="23" idx="4"/>
              <a:endCxn id="24" idx="6"/>
            </p:cNvCxnSpPr>
            <p:nvPr/>
          </p:nvCxnSpPr>
          <p:spPr>
            <a:xfrm flipH="1">
              <a:off x="5672901" y="3422590"/>
              <a:ext cx="354278" cy="348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stCxn id="23" idx="4"/>
              <a:endCxn id="26" idx="7"/>
            </p:cNvCxnSpPr>
            <p:nvPr/>
          </p:nvCxnSpPr>
          <p:spPr>
            <a:xfrm flipH="1">
              <a:off x="5899411" y="3422590"/>
              <a:ext cx="127768" cy="593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/>
            <p:cNvCxnSpPr>
              <a:stCxn id="24" idx="4"/>
              <a:endCxn id="26" idx="2"/>
            </p:cNvCxnSpPr>
            <p:nvPr/>
          </p:nvCxnSpPr>
          <p:spPr>
            <a:xfrm>
              <a:off x="5649047" y="3795928"/>
              <a:ext cx="209643" cy="2376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endCxn id="30" idx="0"/>
            </p:cNvCxnSpPr>
            <p:nvPr/>
          </p:nvCxnSpPr>
          <p:spPr>
            <a:xfrm>
              <a:off x="5640801" y="3787651"/>
              <a:ext cx="1259" cy="745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60"/>
            <p:cNvCxnSpPr>
              <a:stCxn id="29" idx="5"/>
              <a:endCxn id="30" idx="2"/>
            </p:cNvCxnSpPr>
            <p:nvPr/>
          </p:nvCxnSpPr>
          <p:spPr>
            <a:xfrm>
              <a:off x="4815089" y="3931231"/>
              <a:ext cx="803117" cy="626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연결선 61"/>
            <p:cNvCxnSpPr>
              <a:stCxn id="27" idx="4"/>
              <a:endCxn id="30" idx="1"/>
            </p:cNvCxnSpPr>
            <p:nvPr/>
          </p:nvCxnSpPr>
          <p:spPr>
            <a:xfrm>
              <a:off x="5415925" y="4058300"/>
              <a:ext cx="209268" cy="4817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/>
            <p:cNvCxnSpPr>
              <a:stCxn id="26" idx="4"/>
              <a:endCxn id="30" idx="6"/>
            </p:cNvCxnSpPr>
            <p:nvPr/>
          </p:nvCxnSpPr>
          <p:spPr>
            <a:xfrm flipH="1">
              <a:off x="5665914" y="4058300"/>
              <a:ext cx="216630" cy="4992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23" idx="6"/>
              <a:endCxn id="25" idx="1"/>
            </p:cNvCxnSpPr>
            <p:nvPr/>
          </p:nvCxnSpPr>
          <p:spPr>
            <a:xfrm>
              <a:off x="6051033" y="3397916"/>
              <a:ext cx="479708" cy="5158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직선 연결선 64"/>
            <p:cNvCxnSpPr>
              <a:stCxn id="18" idx="4"/>
              <a:endCxn id="25" idx="7"/>
            </p:cNvCxnSpPr>
            <p:nvPr/>
          </p:nvCxnSpPr>
          <p:spPr>
            <a:xfrm flipH="1">
              <a:off x="6564475" y="2958929"/>
              <a:ext cx="82447" cy="954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stCxn id="25" idx="2"/>
              <a:endCxn id="26" idx="6"/>
            </p:cNvCxnSpPr>
            <p:nvPr/>
          </p:nvCxnSpPr>
          <p:spPr>
            <a:xfrm flipH="1">
              <a:off x="5906398" y="3931232"/>
              <a:ext cx="617356" cy="102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stCxn id="25" idx="4"/>
              <a:endCxn id="30" idx="6"/>
            </p:cNvCxnSpPr>
            <p:nvPr/>
          </p:nvCxnSpPr>
          <p:spPr>
            <a:xfrm flipH="1">
              <a:off x="5665913" y="3955906"/>
              <a:ext cx="881694" cy="6015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모서리가 둥근 직사각형 7"/>
          <p:cNvSpPr/>
          <p:nvPr/>
        </p:nvSpPr>
        <p:spPr>
          <a:xfrm>
            <a:off x="5689534" y="1834499"/>
            <a:ext cx="2082310" cy="2674782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Emotion Analysis Data</a:t>
            </a:r>
          </a:p>
          <a:p>
            <a:pPr algn="ctr"/>
            <a:endParaRPr lang="en-US" altLang="ko-KR" sz="1400" dirty="0" smtClean="0"/>
          </a:p>
          <a:p>
            <a:pPr algn="ctr"/>
            <a:r>
              <a:rPr lang="ko-KR" altLang="en-US" sz="1400" dirty="0" smtClean="0"/>
              <a:t>분노</a:t>
            </a:r>
            <a:r>
              <a:rPr lang="en-US" altLang="ko-KR" sz="1400" dirty="0" smtClean="0"/>
              <a:t>	0.00000</a:t>
            </a:r>
          </a:p>
          <a:p>
            <a:pPr algn="ctr"/>
            <a:r>
              <a:rPr lang="ko-KR" altLang="en-US" sz="1400" dirty="0" smtClean="0"/>
              <a:t>경멸</a:t>
            </a:r>
            <a:r>
              <a:rPr lang="en-US" altLang="ko-KR" sz="1400" dirty="0" smtClean="0"/>
              <a:t>	0.00000</a:t>
            </a:r>
          </a:p>
          <a:p>
            <a:pPr algn="ctr"/>
            <a:r>
              <a:rPr lang="ko-KR" altLang="en-US" sz="1400" dirty="0" smtClean="0"/>
              <a:t>역겨움</a:t>
            </a:r>
            <a:r>
              <a:rPr lang="en-US" altLang="ko-KR" sz="1400" dirty="0" smtClean="0"/>
              <a:t>	0.00000</a:t>
            </a:r>
          </a:p>
          <a:p>
            <a:pPr algn="ctr"/>
            <a:r>
              <a:rPr lang="ko-KR" altLang="en-US" sz="1400" dirty="0" smtClean="0"/>
              <a:t>두려움</a:t>
            </a:r>
            <a:r>
              <a:rPr lang="en-US" altLang="ko-KR" sz="1400" dirty="0" smtClean="0"/>
              <a:t>	0.00000</a:t>
            </a:r>
          </a:p>
          <a:p>
            <a:pPr algn="ctr"/>
            <a:r>
              <a:rPr lang="ko-KR" altLang="en-US" sz="1400" dirty="0" smtClean="0"/>
              <a:t>행복</a:t>
            </a:r>
            <a:r>
              <a:rPr lang="en-US" altLang="ko-KR" sz="1400" dirty="0" smtClean="0"/>
              <a:t>	0.99994</a:t>
            </a:r>
          </a:p>
          <a:p>
            <a:pPr algn="ctr"/>
            <a:r>
              <a:rPr lang="ko-KR" altLang="en-US" sz="1400" dirty="0" smtClean="0"/>
              <a:t>중립</a:t>
            </a:r>
            <a:r>
              <a:rPr lang="en-US" altLang="ko-KR" sz="1400" dirty="0" smtClean="0"/>
              <a:t>	0.00001</a:t>
            </a:r>
          </a:p>
          <a:p>
            <a:pPr algn="ctr"/>
            <a:r>
              <a:rPr lang="ko-KR" altLang="en-US" sz="1400" dirty="0" smtClean="0"/>
              <a:t>슬픔</a:t>
            </a:r>
            <a:r>
              <a:rPr lang="en-US" altLang="ko-KR" sz="1400" dirty="0" smtClean="0"/>
              <a:t>	0.00001</a:t>
            </a:r>
          </a:p>
          <a:p>
            <a:pPr algn="ctr"/>
            <a:r>
              <a:rPr lang="ko-KR" altLang="en-US" sz="1400" dirty="0" smtClean="0"/>
              <a:t>놀람</a:t>
            </a:r>
            <a:r>
              <a:rPr lang="en-US" altLang="ko-KR" sz="1400" dirty="0" smtClean="0"/>
              <a:t>	0.00003</a:t>
            </a:r>
            <a:endParaRPr lang="en-US" altLang="ko-KR" sz="1400" dirty="0"/>
          </a:p>
        </p:txBody>
      </p:sp>
      <p:sp>
        <p:nvSpPr>
          <p:cNvPr id="9" name="오른쪽 화살표 8"/>
          <p:cNvSpPr/>
          <p:nvPr/>
        </p:nvSpPr>
        <p:spPr>
          <a:xfrm>
            <a:off x="4262125" y="3048574"/>
            <a:ext cx="1137833" cy="532889"/>
          </a:xfrm>
          <a:prstGeom prst="rightArrow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9" name="직선 연결선 68"/>
          <p:cNvCxnSpPr/>
          <p:nvPr/>
        </p:nvCxnSpPr>
        <p:spPr>
          <a:xfrm>
            <a:off x="5689534" y="2404906"/>
            <a:ext cx="20823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513707" y="1012516"/>
            <a:ext cx="8167955" cy="4401966"/>
          </a:xfrm>
          <a:prstGeom prst="roundRect">
            <a:avLst>
              <a:gd name="adj" fmla="val 7499"/>
            </a:avLst>
          </a:prstGeom>
          <a:noFill/>
          <a:ln w="28575"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85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5234340" y="6055834"/>
            <a:ext cx="3244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성공 여부 </a:t>
            </a:r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 </a:t>
            </a:r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362381" y="-72759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5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240546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아키텍쳐</a:t>
            </a:r>
            <a:r>
              <a:rPr kumimoji="1" lang="ko-KR" altLang="en-US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 </a:t>
            </a:r>
            <a:r>
              <a:rPr kumimoji="1" lang="en-US" altLang="ko-KR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- </a:t>
            </a:r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시퀀스 다이어그램</a:t>
            </a:r>
            <a:endParaRPr kumimoji="1"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428965" y="614504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모서리가 둥근 직사각형 5"/>
          <p:cNvSpPr/>
          <p:nvPr/>
        </p:nvSpPr>
        <p:spPr>
          <a:xfrm>
            <a:off x="147298" y="693262"/>
            <a:ext cx="1047166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Cutomer</a:t>
            </a:r>
            <a:endParaRPr lang="ko-KR" altLang="en-US" sz="12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47298" y="6471554"/>
            <a:ext cx="1047166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Cutomer</a:t>
            </a:r>
            <a:endParaRPr lang="ko-KR" altLang="en-US" sz="1200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449225" y="693262"/>
            <a:ext cx="1047166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Web(Cam)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449225" y="6471554"/>
            <a:ext cx="1047166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Web(Cam)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700352" y="693262"/>
            <a:ext cx="1047166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Server</a:t>
            </a:r>
            <a:endParaRPr lang="ko-KR" altLang="en-US" sz="1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00352" y="6471554"/>
            <a:ext cx="1047166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Server</a:t>
            </a:r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689687" y="6471554"/>
            <a:ext cx="523583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DB</a:t>
            </a:r>
            <a:endParaRPr lang="ko-KR" altLang="en-US" sz="12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689687" y="693262"/>
            <a:ext cx="523583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DB</a:t>
            </a:r>
            <a:endParaRPr lang="ko-KR" altLang="en-US" sz="12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944433" y="693262"/>
            <a:ext cx="1047166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Web(Manager)</a:t>
            </a:r>
            <a:endParaRPr lang="ko-KR" altLang="en-US" sz="11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944433" y="6471554"/>
            <a:ext cx="1047166" cy="333714"/>
          </a:xfrm>
          <a:prstGeom prst="round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Web(Manager)</a:t>
            </a:r>
            <a:endParaRPr lang="ko-KR" altLang="en-US" sz="1100" dirty="0"/>
          </a:p>
        </p:txBody>
      </p:sp>
      <p:cxnSp>
        <p:nvCxnSpPr>
          <p:cNvPr id="18" name="직선 연결선 17"/>
          <p:cNvCxnSpPr>
            <a:stCxn id="6" idx="2"/>
            <a:endCxn id="8" idx="0"/>
          </p:cNvCxnSpPr>
          <p:nvPr/>
        </p:nvCxnSpPr>
        <p:spPr>
          <a:xfrm>
            <a:off x="670881" y="1026976"/>
            <a:ext cx="0" cy="5444578"/>
          </a:xfrm>
          <a:prstGeom prst="line">
            <a:avLst/>
          </a:prstGeom>
          <a:ln w="28575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9" idx="2"/>
            <a:endCxn id="10" idx="0"/>
          </p:cNvCxnSpPr>
          <p:nvPr/>
        </p:nvCxnSpPr>
        <p:spPr>
          <a:xfrm>
            <a:off x="2972808" y="1026976"/>
            <a:ext cx="0" cy="5444578"/>
          </a:xfrm>
          <a:prstGeom prst="line">
            <a:avLst/>
          </a:prstGeom>
          <a:ln w="28575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1" idx="2"/>
            <a:endCxn id="12" idx="0"/>
          </p:cNvCxnSpPr>
          <p:nvPr/>
        </p:nvCxnSpPr>
        <p:spPr>
          <a:xfrm>
            <a:off x="5223935" y="1026976"/>
            <a:ext cx="0" cy="5444578"/>
          </a:xfrm>
          <a:prstGeom prst="line">
            <a:avLst/>
          </a:prstGeom>
          <a:ln w="28575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>
            <a:stCxn id="14" idx="2"/>
            <a:endCxn id="13" idx="0"/>
          </p:cNvCxnSpPr>
          <p:nvPr/>
        </p:nvCxnSpPr>
        <p:spPr>
          <a:xfrm>
            <a:off x="6951479" y="1026976"/>
            <a:ext cx="0" cy="5444578"/>
          </a:xfrm>
          <a:prstGeom prst="line">
            <a:avLst/>
          </a:prstGeom>
          <a:ln w="28575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15" idx="2"/>
            <a:endCxn id="16" idx="0"/>
          </p:cNvCxnSpPr>
          <p:nvPr/>
        </p:nvCxnSpPr>
        <p:spPr>
          <a:xfrm>
            <a:off x="8468016" y="1026976"/>
            <a:ext cx="0" cy="5444578"/>
          </a:xfrm>
          <a:prstGeom prst="line">
            <a:avLst/>
          </a:prstGeom>
          <a:ln w="28575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670881" y="1346177"/>
            <a:ext cx="2301927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70881" y="1079940"/>
            <a:ext cx="23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마스크 착용 여부를 위한 얼굴 인식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670881" y="2519880"/>
            <a:ext cx="2301927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9793" y="2253643"/>
            <a:ext cx="19810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결제를 위한 얼굴 인식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 flipH="1">
            <a:off x="670881" y="2187372"/>
            <a:ext cx="2301927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0881" y="1921135"/>
            <a:ext cx="2301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착용 여부 </a:t>
            </a:r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 </a:t>
            </a:r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0" name="직선 화살표 연결선 29"/>
          <p:cNvCxnSpPr/>
          <p:nvPr/>
        </p:nvCxnSpPr>
        <p:spPr>
          <a:xfrm flipH="1">
            <a:off x="670881" y="3377110"/>
            <a:ext cx="2301927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70881" y="3110873"/>
            <a:ext cx="23019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여부 </a:t>
            </a:r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 </a:t>
            </a:r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>
            <a:off x="670881" y="3705606"/>
            <a:ext cx="2301927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0881" y="3439369"/>
            <a:ext cx="2301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만족도 기록을 위한 얼굴 인식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670881" y="4412718"/>
            <a:ext cx="2301927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70880" y="4146481"/>
            <a:ext cx="23019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 성공 여부 </a:t>
            </a:r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 </a:t>
            </a:r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출력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36" name="직선 화살표 연결선 35"/>
          <p:cNvCxnSpPr/>
          <p:nvPr/>
        </p:nvCxnSpPr>
        <p:spPr>
          <a:xfrm flipH="1">
            <a:off x="2974106" y="2025090"/>
            <a:ext cx="2249830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74106" y="1758853"/>
            <a:ext cx="2249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착용 여부 반환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5223936" y="1625423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223936" y="1359186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SearchMemberImage()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3" name="직선 화살표 연결선 42"/>
          <p:cNvCxnSpPr/>
          <p:nvPr/>
        </p:nvCxnSpPr>
        <p:spPr>
          <a:xfrm flipH="1">
            <a:off x="5234340" y="1915891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 flipH="1">
            <a:off x="5234340" y="1649654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Member_Image  </a:t>
            </a:r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반환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974106" y="1453643"/>
            <a:ext cx="2249830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74106" y="1187406"/>
            <a:ext cx="2249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CheckMember()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2974106" y="3214790"/>
            <a:ext cx="2249830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974106" y="2948553"/>
            <a:ext cx="2249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여부 반환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5223936" y="2777476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23936" y="2511239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SearchMemebrPayment()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1" name="직선 화살표 연결선 50"/>
          <p:cNvCxnSpPr/>
          <p:nvPr/>
        </p:nvCxnSpPr>
        <p:spPr>
          <a:xfrm flipH="1">
            <a:off x="5234340" y="3038916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flipH="1">
            <a:off x="5234340" y="2801707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memberPayment </a:t>
            </a:r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반환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2974106" y="2605696"/>
            <a:ext cx="2249830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974106" y="2339459"/>
            <a:ext cx="2249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CheckMember()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flipH="1">
            <a:off x="2974106" y="4328803"/>
            <a:ext cx="2249830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974106" y="4062566"/>
            <a:ext cx="2249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 성공 여부 반환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5223936" y="3949545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223936" y="3683308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SaveSatisifaction()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5234340" y="4240013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 flipH="1">
            <a:off x="5234340" y="3973776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 성공 여부 반환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1" name="직선 화살표 연결선 60"/>
          <p:cNvCxnSpPr/>
          <p:nvPr/>
        </p:nvCxnSpPr>
        <p:spPr>
          <a:xfrm>
            <a:off x="2974106" y="3777765"/>
            <a:ext cx="2249830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974106" y="3511528"/>
            <a:ext cx="22498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CheckMember(), EmotionData()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6" name="직선 화살표 연결선 65"/>
          <p:cNvCxnSpPr/>
          <p:nvPr/>
        </p:nvCxnSpPr>
        <p:spPr>
          <a:xfrm>
            <a:off x="5223936" y="2350350"/>
            <a:ext cx="3244082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223936" y="2084113"/>
            <a:ext cx="3244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If(member) MemberData()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69" name="직선 화살표 연결선 68"/>
          <p:cNvCxnSpPr/>
          <p:nvPr/>
        </p:nvCxnSpPr>
        <p:spPr>
          <a:xfrm flipH="1">
            <a:off x="5223936" y="4528813"/>
            <a:ext cx="3244082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223936" y="4262576"/>
            <a:ext cx="3244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AddMember()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1" name="직선 화살표 연결선 70"/>
          <p:cNvCxnSpPr/>
          <p:nvPr/>
        </p:nvCxnSpPr>
        <p:spPr>
          <a:xfrm>
            <a:off x="5223936" y="4791552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223936" y="4525315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AddMember()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7" name="직선 화살표 연결선 76"/>
          <p:cNvCxnSpPr/>
          <p:nvPr/>
        </p:nvCxnSpPr>
        <p:spPr>
          <a:xfrm flipH="1">
            <a:off x="5223935" y="5082948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 flipH="1">
            <a:off x="5223935" y="4816711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 성공 여부 반환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9" name="직선 화살표 연결선 78"/>
          <p:cNvCxnSpPr/>
          <p:nvPr/>
        </p:nvCxnSpPr>
        <p:spPr>
          <a:xfrm>
            <a:off x="5223936" y="5323767"/>
            <a:ext cx="3244082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223936" y="5088010"/>
            <a:ext cx="3244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If(member) MemberData()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6" name="직선 화살표 연결선 85"/>
          <p:cNvCxnSpPr/>
          <p:nvPr/>
        </p:nvCxnSpPr>
        <p:spPr>
          <a:xfrm flipH="1">
            <a:off x="5223936" y="5586044"/>
            <a:ext cx="3244082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223936" y="5319807"/>
            <a:ext cx="3244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MdoiMember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88" name="직선 화살표 연결선 87"/>
          <p:cNvCxnSpPr/>
          <p:nvPr/>
        </p:nvCxnSpPr>
        <p:spPr>
          <a:xfrm>
            <a:off x="5223936" y="5832414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223936" y="5566177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ModiMember()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4" name="직선 화살표 연결선 93"/>
          <p:cNvCxnSpPr/>
          <p:nvPr/>
        </p:nvCxnSpPr>
        <p:spPr>
          <a:xfrm flipH="1">
            <a:off x="5241960" y="6084093"/>
            <a:ext cx="1706734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 flipH="1">
            <a:off x="5234340" y="5826202"/>
            <a:ext cx="17067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 성공 여부 반환</a:t>
            </a:r>
            <a:endParaRPr lang="ko-KR" altLang="en-US" sz="11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>
            <a:off x="5223936" y="6303656"/>
            <a:ext cx="3244082" cy="0"/>
          </a:xfrm>
          <a:prstGeom prst="straightConnector1">
            <a:avLst/>
          </a:prstGeom>
          <a:ln w="19050">
            <a:solidFill>
              <a:srgbClr val="1925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18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62381" y="-72759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5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240546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아키텍쳐 </a:t>
            </a:r>
            <a:r>
              <a:rPr kumimoji="1" lang="en-US" altLang="ko-KR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 </a:t>
            </a:r>
            <a:r>
              <a:rPr kumimoji="1" lang="en-US" altLang="ko-KR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- </a:t>
            </a:r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기술 스택</a:t>
            </a:r>
            <a:endParaRPr kumimoji="1"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428965" y="614504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Vue.js는 얼마나 쉬울까?. Vue.js 는 얼마나 쉬울까? 얼마나 쉽길래 Vue.js 를 소개하는… | by lark |  Medium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0" b="76275" l="15391" r="432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16" t="24131" r="58355" b="27547"/>
          <a:stretch/>
        </p:blipFill>
        <p:spPr bwMode="auto">
          <a:xfrm>
            <a:off x="6451172" y="4779763"/>
            <a:ext cx="728300" cy="5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stAPI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6" t="23389" r="5652" b="17823"/>
          <a:stretch/>
        </p:blipFill>
        <p:spPr bwMode="auto">
          <a:xfrm>
            <a:off x="7095317" y="2699240"/>
            <a:ext cx="1940076" cy="39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naconda 설치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94" b="96392" l="0" r="94459">
                        <a14:foregroundMark x1="47757" y1="15464" x2="47757" y2="15464"/>
                        <a14:foregroundMark x1="44063" y1="14948" x2="44063" y2="14948"/>
                        <a14:foregroundMark x1="45383" y1="20619" x2="45383" y2="20619"/>
                        <a14:foregroundMark x1="43272" y1="20103" x2="43272" y2="20103"/>
                        <a14:foregroundMark x1="41953" y1="26289" x2="41953" y2="26289"/>
                        <a14:foregroundMark x1="39578" y1="22680" x2="39578" y2="22680"/>
                        <a14:foregroundMark x1="39314" y1="27320" x2="39314" y2="27320"/>
                        <a14:foregroundMark x1="37467" y1="31959" x2="37467" y2="31959"/>
                        <a14:foregroundMark x1="40369" y1="32990" x2="40369" y2="32990"/>
                        <a14:foregroundMark x1="38786" y1="37113" x2="38786" y2="37113"/>
                        <a14:foregroundMark x1="37467" y1="42784" x2="37467" y2="42784"/>
                        <a14:foregroundMark x1="40633" y1="41237" x2="40633" y2="41237"/>
                        <a14:foregroundMark x1="40369" y1="45361" x2="40369" y2="45361"/>
                        <a14:foregroundMark x1="42216" y1="46392" x2="42216" y2="46392"/>
                        <a14:foregroundMark x1="40369" y1="50515" x2="40369" y2="50515"/>
                        <a14:foregroundMark x1="14248" y1="83505" x2="14248" y2="83505"/>
                        <a14:foregroundMark x1="21636" y1="79381" x2="21636" y2="79381"/>
                        <a14:foregroundMark x1="33773" y1="84021" x2="33773" y2="84021"/>
                        <a14:foregroundMark x1="43272" y1="71134" x2="43272" y2="71134"/>
                        <a14:foregroundMark x1="56464" y1="74227" x2="56464" y2="74227"/>
                        <a14:foregroundMark x1="63061" y1="75258" x2="63061" y2="75258"/>
                        <a14:foregroundMark x1="72823" y1="79381" x2="72823" y2="79381"/>
                        <a14:foregroundMark x1="84960" y1="83505" x2="84960" y2="83505"/>
                        <a14:backgroundMark x1="12137" y1="80412" x2="12137" y2="80412"/>
                        <a14:backgroundMark x1="33245" y1="80412" x2="33245" y2="80412"/>
                        <a14:backgroundMark x1="86807" y1="80928" x2="86807" y2="809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668" y="3223901"/>
            <a:ext cx="1530300" cy="59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AutoShape 28" descr="Burger Vector SVG Icon (27) - SVG Rep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3" name="그림 22"/>
          <p:cNvPicPr preferRelativeResize="0">
            <a:picLocks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29688">
                        <a14:foregroundMark x1="13281" y1="12977" x2="13281" y2="12977"/>
                        <a14:foregroundMark x1="18229" y1="12977" x2="18229" y2="12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0533"/>
          <a:stretch/>
        </p:blipFill>
        <p:spPr>
          <a:xfrm>
            <a:off x="8391050" y="5339903"/>
            <a:ext cx="557894" cy="54391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831" b="94279" l="2000" r="95556">
                        <a14:foregroundMark x1="23111" y1="53318" x2="73111" y2="52174"/>
                        <a14:foregroundMark x1="62000" y1="55835" x2="63111" y2="57895"/>
                        <a14:foregroundMark x1="62222" y1="50114" x2="66667" y2="51030"/>
                        <a14:foregroundMark x1="66667" y1="50572" x2="72222" y2="48055"/>
                        <a14:foregroundMark x1="52889" y1="54920" x2="57556" y2="56979"/>
                        <a14:foregroundMark x1="47556" y1="49199" x2="45333" y2="58352"/>
                        <a14:foregroundMark x1="58667" y1="50114" x2="52889" y2="49199"/>
                        <a14:foregroundMark x1="57111" y1="15789" x2="44222" y2="5492"/>
                        <a14:foregroundMark x1="22000" y1="51030" x2="29778" y2="6018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61174" y="1800427"/>
            <a:ext cx="1355148" cy="801708"/>
          </a:xfrm>
          <a:prstGeom prst="rect">
            <a:avLst/>
          </a:prstGeom>
        </p:spPr>
      </p:pic>
      <p:pic>
        <p:nvPicPr>
          <p:cNvPr id="1030" name="Picture 6" descr="MySQL] MySQL 테이블 [생성/수정/삭제] 실습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8750" y1="82553" x2="8750" y2="82553"/>
                        <a14:foregroundMark x1="17333" y1="69144" x2="13917" y2="81745"/>
                        <a14:foregroundMark x1="21333" y1="71567" x2="20750" y2="85784"/>
                        <a14:foregroundMark x1="12750" y1="85784" x2="10667" y2="89015"/>
                        <a14:foregroundMark x1="7167" y1="77060" x2="3000" y2="62036"/>
                        <a14:foregroundMark x1="26917" y1="77060" x2="26917" y2="87399"/>
                        <a14:foregroundMark x1="39583" y1="81745" x2="39000" y2="93700"/>
                        <a14:foregroundMark x1="66000" y1="13570" x2="67083" y2="21486"/>
                        <a14:foregroundMark x1="67750" y1="23102" x2="69250" y2="28271"/>
                        <a14:foregroundMark x1="68833" y1="31826" x2="68333" y2="39257"/>
                        <a14:foregroundMark x1="68750" y1="46042" x2="70333" y2="50081"/>
                        <a14:foregroundMark x1="65500" y1="13086" x2="62917" y2="5170"/>
                        <a14:foregroundMark x1="64667" y1="1616" x2="69500" y2="7108"/>
                        <a14:foregroundMark x1="71250" y1="6300" x2="75333" y2="8724"/>
                        <a14:foregroundMark x1="77083" y1="11955" x2="82167" y2="20679"/>
                        <a14:foregroundMark x1="82833" y1="24233" x2="87500" y2="40065"/>
                        <a14:foregroundMark x1="90500" y1="45719" x2="96417" y2="52827"/>
                        <a14:foregroundMark x1="1333" y1="65590" x2="1667" y2="82229"/>
                        <a14:foregroundMark x1="91750" y1="57674" x2="96750" y2="55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141" y="4004648"/>
            <a:ext cx="1554075" cy="4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701" b="78401" l="0" r="98446">
                        <a14:foregroundMark x1="87047" y1="42857" x2="85492" y2="43537"/>
                        <a14:foregroundMark x1="85147" y1="67517" x2="85147" y2="67517"/>
                      </a14:backgroundRemoval>
                    </a14:imgEffect>
                  </a14:imgLayer>
                </a14:imgProps>
              </a:ext>
            </a:extLst>
          </a:blip>
          <a:srcRect l="12784" t="52731" r="15572" b="39569"/>
          <a:stretch/>
        </p:blipFill>
        <p:spPr>
          <a:xfrm>
            <a:off x="675774" y="3303939"/>
            <a:ext cx="4682458" cy="629165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864" b="53912" l="0" r="98446">
                        <a14:foregroundMark x1="87047" y1="42857" x2="85492" y2="43537"/>
                        <a14:foregroundMark x1="85147" y1="67517" x2="85147" y2="67517"/>
                      </a14:backgroundRemoval>
                    </a14:imgEffect>
                  </a14:imgLayer>
                </a14:imgProps>
              </a:ext>
            </a:extLst>
          </a:blip>
          <a:srcRect t="34753" b="45975"/>
          <a:stretch/>
        </p:blipFill>
        <p:spPr>
          <a:xfrm>
            <a:off x="93333" y="1941335"/>
            <a:ext cx="6000524" cy="680975"/>
          </a:xfrm>
          <a:prstGeom prst="rect">
            <a:avLst/>
          </a:prstGeom>
        </p:spPr>
      </p:pic>
      <p:pic>
        <p:nvPicPr>
          <p:cNvPr id="1044" name="Picture 20" descr="487x205-techstacks-topbun-SWG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36" y="778040"/>
            <a:ext cx="4673632" cy="109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487x106-techstacks-bottombun-SWG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21" y="6044002"/>
            <a:ext cx="4913062" cy="57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그림 109"/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26701" b="78401" l="0" r="98446">
                        <a14:foregroundMark x1="87047" y1="42857" x2="85492" y2="43537"/>
                        <a14:foregroundMark x1="85147" y1="67517" x2="85147" y2="67517"/>
                        <a14:backgroundMark x1="10017" y1="28912" x2="9845" y2="37585"/>
                        <a14:backgroundMark x1="11054" y1="29082" x2="10535" y2="32483"/>
                        <a14:backgroundMark x1="10535" y1="35544" x2="10535" y2="36395"/>
                        <a14:backgroundMark x1="86528" y1="28912" x2="87047" y2="31803"/>
                        <a14:backgroundMark x1="86701" y1="34864" x2="86701" y2="36395"/>
                        <a14:backgroundMark x1="87392" y1="35034" x2="88083" y2="36395"/>
                        <a14:backgroundMark x1="88428" y1="35544" x2="88601" y2="37075"/>
                        <a14:backgroundMark x1="89983" y1="35714" x2="90501" y2="37755"/>
                      </a14:backgroundRemoval>
                    </a14:imgEffect>
                  </a14:imgLayer>
                </a14:imgProps>
              </a:ext>
            </a:extLst>
          </a:blip>
          <a:srcRect l="11453" t="28479" r="14637" b="62963"/>
          <a:stretch/>
        </p:blipFill>
        <p:spPr>
          <a:xfrm>
            <a:off x="771333" y="2652098"/>
            <a:ext cx="4455838" cy="60754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473587" y="2049926"/>
            <a:ext cx="127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Uvicorn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451813" y="2708137"/>
            <a:ext cx="1283563" cy="41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FastAPI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34864" b="53912" l="0" r="98446">
                        <a14:foregroundMark x1="87047" y1="42857" x2="85492" y2="43537"/>
                        <a14:foregroundMark x1="85147" y1="67517" x2="85147" y2="67517"/>
                      </a14:backgroundRemoval>
                    </a14:imgEffect>
                  </a14:imgLayer>
                </a14:imgProps>
              </a:ext>
            </a:extLst>
          </a:blip>
          <a:srcRect t="34753" b="45975"/>
          <a:stretch/>
        </p:blipFill>
        <p:spPr>
          <a:xfrm>
            <a:off x="109827" y="3965766"/>
            <a:ext cx="6000524" cy="68097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143067" y="3411023"/>
            <a:ext cx="1747868" cy="41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ANACONDA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413156" y="4101061"/>
            <a:ext cx="1166240" cy="41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MySQL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3" name="순서도: 대체 처리 92"/>
          <p:cNvSpPr/>
          <p:nvPr/>
        </p:nvSpPr>
        <p:spPr>
          <a:xfrm>
            <a:off x="638580" y="4739102"/>
            <a:ext cx="4756843" cy="473281"/>
          </a:xfrm>
          <a:prstGeom prst="flowChartAlternateProcess">
            <a:avLst/>
          </a:prstGeom>
          <a:solidFill>
            <a:srgbClr val="F4DE3B"/>
          </a:solidFill>
          <a:ln w="1016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순서도: 대체 처리 122"/>
          <p:cNvSpPr/>
          <p:nvPr/>
        </p:nvSpPr>
        <p:spPr>
          <a:xfrm>
            <a:off x="353714" y="5363482"/>
            <a:ext cx="5326574" cy="473281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 w="101600">
            <a:solidFill>
              <a:srgbClr val="3333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2433881" y="4748941"/>
            <a:ext cx="1166240" cy="41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Vue.js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354495" y="5392624"/>
            <a:ext cx="1283563" cy="41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Vuetify</a:t>
            </a:r>
            <a:endParaRPr lang="ko-KR" altLang="en-US" sz="2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03" name="직선 연결선 102"/>
          <p:cNvCxnSpPr/>
          <p:nvPr/>
        </p:nvCxnSpPr>
        <p:spPr>
          <a:xfrm>
            <a:off x="5535145" y="4655957"/>
            <a:ext cx="700617" cy="0"/>
          </a:xfrm>
          <a:prstGeom prst="line">
            <a:avLst/>
          </a:prstGeom>
          <a:ln w="38100" cap="rnd">
            <a:solidFill>
              <a:srgbClr val="F59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직선 연결선 128"/>
          <p:cNvCxnSpPr/>
          <p:nvPr/>
        </p:nvCxnSpPr>
        <p:spPr>
          <a:xfrm>
            <a:off x="5535145" y="1910227"/>
            <a:ext cx="700617" cy="0"/>
          </a:xfrm>
          <a:prstGeom prst="line">
            <a:avLst/>
          </a:prstGeom>
          <a:ln w="38100" cap="rnd">
            <a:solidFill>
              <a:srgbClr val="F59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6235762" y="1910227"/>
            <a:ext cx="0" cy="2745730"/>
          </a:xfrm>
          <a:prstGeom prst="line">
            <a:avLst/>
          </a:prstGeom>
          <a:ln w="38100" cap="rnd">
            <a:solidFill>
              <a:srgbClr val="F59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8028018" y="1749477"/>
            <a:ext cx="1045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Backend</a:t>
            </a:r>
            <a:endParaRPr lang="ko-KR" altLang="en-US" sz="1600" dirty="0">
              <a:solidFill>
                <a:srgbClr val="33333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5535145" y="4750735"/>
            <a:ext cx="700617" cy="1197473"/>
            <a:chOff x="5627611" y="1872314"/>
            <a:chExt cx="700617" cy="2812671"/>
          </a:xfrm>
        </p:grpSpPr>
        <p:cxnSp>
          <p:nvCxnSpPr>
            <p:cNvPr id="138" name="직선 연결선 137"/>
            <p:cNvCxnSpPr/>
            <p:nvPr/>
          </p:nvCxnSpPr>
          <p:spPr>
            <a:xfrm>
              <a:off x="5627611" y="4684985"/>
              <a:ext cx="700617" cy="0"/>
            </a:xfrm>
            <a:prstGeom prst="line">
              <a:avLst/>
            </a:prstGeom>
            <a:ln w="38100" cap="rnd">
              <a:solidFill>
                <a:srgbClr val="F590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/>
            <p:nvPr/>
          </p:nvCxnSpPr>
          <p:spPr>
            <a:xfrm>
              <a:off x="5627611" y="1872314"/>
              <a:ext cx="700617" cy="0"/>
            </a:xfrm>
            <a:prstGeom prst="line">
              <a:avLst/>
            </a:prstGeom>
            <a:ln w="38100" cap="rnd">
              <a:solidFill>
                <a:srgbClr val="F590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직선 연결선 139"/>
            <p:cNvCxnSpPr/>
            <p:nvPr/>
          </p:nvCxnSpPr>
          <p:spPr>
            <a:xfrm>
              <a:off x="6328228" y="1872314"/>
              <a:ext cx="0" cy="2812671"/>
            </a:xfrm>
            <a:prstGeom prst="line">
              <a:avLst/>
            </a:prstGeom>
            <a:ln w="38100" cap="rnd">
              <a:solidFill>
                <a:srgbClr val="F590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/>
          <p:cNvSpPr txBox="1"/>
          <p:nvPr/>
        </p:nvSpPr>
        <p:spPr>
          <a:xfrm>
            <a:off x="8028018" y="4752272"/>
            <a:ext cx="11706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Frontend</a:t>
            </a:r>
            <a:endParaRPr lang="ko-KR" altLang="en-US" sz="1600" dirty="0">
              <a:solidFill>
                <a:srgbClr val="33333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038748" y="4815768"/>
            <a:ext cx="1485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rgbClr val="4FC28C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Vue.js</a:t>
            </a:r>
            <a:endParaRPr lang="ko-KR" altLang="en-US" sz="2800" dirty="0">
              <a:solidFill>
                <a:srgbClr val="4FC28C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7172012" y="5428262"/>
            <a:ext cx="1219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rgbClr val="7BC6FF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Vuetify</a:t>
            </a:r>
            <a:endParaRPr lang="ko-KR" altLang="en-US" sz="2400" dirty="0">
              <a:solidFill>
                <a:srgbClr val="7BC6FF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59" name="직선 연결선 158"/>
          <p:cNvCxnSpPr/>
          <p:nvPr/>
        </p:nvCxnSpPr>
        <p:spPr>
          <a:xfrm>
            <a:off x="5535145" y="4033542"/>
            <a:ext cx="700617" cy="0"/>
          </a:xfrm>
          <a:prstGeom prst="line">
            <a:avLst/>
          </a:prstGeom>
          <a:ln w="38100" cap="rnd">
            <a:solidFill>
              <a:srgbClr val="F590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6494354" y="3904068"/>
            <a:ext cx="505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endParaRPr lang="ko-KR" altLang="en-US" sz="1600" dirty="0">
              <a:solidFill>
                <a:srgbClr val="333333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7" name="순서도: 대체 처리 126"/>
          <p:cNvSpPr/>
          <p:nvPr/>
        </p:nvSpPr>
        <p:spPr>
          <a:xfrm>
            <a:off x="6344659" y="1664414"/>
            <a:ext cx="2690734" cy="2961779"/>
          </a:xfrm>
          <a:prstGeom prst="flowChartAlternateProcess">
            <a:avLst/>
          </a:prstGeom>
          <a:noFill/>
          <a:ln w="38100">
            <a:solidFill>
              <a:srgbClr val="F59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순서도: 대체 처리 162"/>
          <p:cNvSpPr/>
          <p:nvPr/>
        </p:nvSpPr>
        <p:spPr>
          <a:xfrm>
            <a:off x="6344659" y="4714008"/>
            <a:ext cx="2690734" cy="1354482"/>
          </a:xfrm>
          <a:prstGeom prst="flowChartAlternateProcess">
            <a:avLst/>
          </a:prstGeom>
          <a:noFill/>
          <a:ln w="38100">
            <a:solidFill>
              <a:srgbClr val="F590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26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1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116" grpId="0"/>
      <p:bldP spid="118" grpId="0"/>
      <p:bldP spid="119" grpId="0"/>
      <p:bldP spid="93" grpId="0" animBg="1"/>
      <p:bldP spid="123" grpId="0" animBg="1"/>
      <p:bldP spid="124" grpId="0"/>
      <p:bldP spid="125" grpId="0"/>
      <p:bldP spid="114" grpId="0"/>
      <p:bldP spid="141" grpId="0"/>
      <p:bldP spid="126" grpId="0"/>
      <p:bldP spid="143" grpId="0"/>
      <p:bldP spid="160" grpId="0"/>
      <p:bldP spid="127" grpId="0" animBg="1"/>
      <p:bldP spid="1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6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개발 일정</a:t>
            </a:r>
            <a:endParaRPr kumimoji="1" lang="en-US" altLang="ko-KR" dirty="0" smtClean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81" y="986467"/>
            <a:ext cx="8588188" cy="5473439"/>
          </a:xfrm>
          <a:prstGeom prst="rect">
            <a:avLst/>
          </a:prstGeom>
          <a:ln>
            <a:solidFill>
              <a:srgbClr val="192537"/>
            </a:solidFill>
          </a:ln>
        </p:spPr>
      </p:pic>
    </p:spTree>
    <p:extLst>
      <p:ext uri="{BB962C8B-B14F-4D97-AF65-F5344CB8AC3E}">
        <p14:creationId xmlns:p14="http://schemas.microsoft.com/office/powerpoint/2010/main" val="353701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6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개발 일정</a:t>
            </a:r>
            <a:endParaRPr kumimoji="1" lang="en-US" altLang="ko-KR" dirty="0" smtClean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40" y="1029184"/>
            <a:ext cx="8756526" cy="522777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634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7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진행 사항</a:t>
            </a:r>
            <a:endParaRPr kumimoji="1" lang="en-US" altLang="ko-KR" dirty="0" smtClean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660737" y="514806"/>
            <a:ext cx="1508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MainPage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-1"/>
            <a:ext cx="9143999" cy="6857999"/>
            <a:chOff x="215757" y="1377483"/>
            <a:chExt cx="8691937" cy="5331542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57" y="1377483"/>
              <a:ext cx="8691937" cy="5331542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8834" y="5930774"/>
              <a:ext cx="1095528" cy="523948"/>
            </a:xfrm>
            <a:prstGeom prst="rect">
              <a:avLst/>
            </a:prstGeom>
          </p:spPr>
        </p:pic>
        <p:pic>
          <p:nvPicPr>
            <p:cNvPr id="1028" name="Picture 4" descr="아웃도어 프로덕츠(OUTDOOR PRODUCTS) 립스탑 아노락 판초 RIPSTOP ANORAK PONCH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0" b="12928"/>
            <a:stretch/>
          </p:blipFill>
          <p:spPr bwMode="auto">
            <a:xfrm>
              <a:off x="1650221" y="3122481"/>
              <a:ext cx="538176" cy="956359"/>
            </a:xfrm>
            <a:prstGeom prst="roundRect">
              <a:avLst/>
            </a:prstGeom>
            <a:noFill/>
            <a:ln>
              <a:solidFill>
                <a:srgbClr val="FFFFF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엄브로(UMBRO) 플래시 포켓 피스테 퍼플 (UM121CWT21)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582" y="3122480"/>
              <a:ext cx="541641" cy="95636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7"/>
            <a:srcRect l="18781" r="17041"/>
            <a:stretch/>
          </p:blipFill>
          <p:spPr>
            <a:xfrm>
              <a:off x="1650221" y="4299600"/>
              <a:ext cx="538176" cy="858027"/>
            </a:xfrm>
            <a:prstGeom prst="round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70134" y="4299600"/>
              <a:ext cx="538176" cy="858027"/>
            </a:xfrm>
            <a:prstGeom prst="round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86581" y="4299600"/>
              <a:ext cx="541641" cy="858027"/>
            </a:xfrm>
            <a:prstGeom prst="round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70134" y="3122481"/>
              <a:ext cx="538175" cy="956359"/>
            </a:xfrm>
            <a:prstGeom prst="roundRect">
              <a:avLst/>
            </a:prstGeom>
          </p:spPr>
        </p:pic>
      </p:grpSp>
      <p:sp>
        <p:nvSpPr>
          <p:cNvPr id="28" name="직사각형 27"/>
          <p:cNvSpPr/>
          <p:nvPr/>
        </p:nvSpPr>
        <p:spPr>
          <a:xfrm>
            <a:off x="5807451" y="6541225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6909" y="216663"/>
            <a:ext cx="2386778" cy="476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09070" y="118387"/>
            <a:ext cx="2528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사항 </a:t>
            </a:r>
            <a:r>
              <a:rPr lang="en-US" altLang="ko-KR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Main Page</a:t>
            </a:r>
            <a:endParaRPr lang="ko-KR" altLang="en-US" dirty="0">
              <a:solidFill>
                <a:srgbClr val="E6E6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57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9069" y="118387"/>
            <a:ext cx="31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사항 </a:t>
            </a:r>
            <a:r>
              <a:rPr lang="en-US" altLang="ko-KR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Payment Page</a:t>
            </a:r>
            <a:endParaRPr lang="ko-KR" altLang="en-US" dirty="0">
              <a:solidFill>
                <a:srgbClr val="E6E6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360456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54223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09069" y="118387"/>
            <a:ext cx="312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사항 </a:t>
            </a:r>
            <a:r>
              <a:rPr lang="en-US" altLang="ko-KR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 등록</a:t>
            </a:r>
            <a:endParaRPr lang="ko-KR" altLang="en-US" dirty="0">
              <a:solidFill>
                <a:srgbClr val="E6E6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31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889644" y="6565252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09069" y="118387"/>
            <a:ext cx="3535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7. </a:t>
            </a:r>
            <a:r>
              <a:rPr lang="ko-KR" altLang="en-US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사항 </a:t>
            </a:r>
            <a:r>
              <a:rPr lang="en-US" altLang="ko-KR" dirty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방문 고객 정보 </a:t>
            </a:r>
            <a:r>
              <a:rPr lang="en-US" altLang="ko-KR" dirty="0" smtClean="0">
                <a:solidFill>
                  <a:srgbClr val="E6E6E6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Page</a:t>
            </a:r>
            <a:endParaRPr lang="ko-KR" altLang="en-US" dirty="0">
              <a:solidFill>
                <a:srgbClr val="E6E6E6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12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25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3493579"/>
            <a:ext cx="5794131" cy="485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9733" y1="34091" x2="29467" y2="29545"/>
                        <a14:foregroundMark x1="23867" y1="25974" x2="23867" y2="25974"/>
                        <a14:foregroundMark x1="24400" y1="24675" x2="24400" y2="24675"/>
                        <a14:foregroundMark x1="24800" y1="23864" x2="24800" y2="23864"/>
                        <a14:foregroundMark x1="25200" y1="22890" x2="25200" y2="22890"/>
                        <a14:foregroundMark x1="63733" y1="76948" x2="63733" y2="76948"/>
                        <a14:foregroundMark x1="65067" y1="80357" x2="65067" y2="80357"/>
                        <a14:foregroundMark x1="60133" y1="69156" x2="68267" y2="87175"/>
                        <a14:foregroundMark x1="76267" y1="79545" x2="79867" y2="81981"/>
                        <a14:foregroundMark x1="81467" y1="84903" x2="81733" y2="86688"/>
                        <a14:foregroundMark x1="80400" y1="88474" x2="80800" y2="88312"/>
                        <a14:foregroundMark x1="92267" y1="68994" x2="96400" y2="72240"/>
                        <a14:foregroundMark x1="96800" y1="74351" x2="97200" y2="75487"/>
                        <a14:foregroundMark x1="96933" y1="76623" x2="96533" y2="77435"/>
                        <a14:foregroundMark x1="75733" y1="58442" x2="83867" y2="76299"/>
                        <a14:foregroundMark x1="26800" y1="40584" x2="26800" y2="40584"/>
                        <a14:backgroundMark x1="9067" y1="73377" x2="15200" y2="77760"/>
                        <a14:backgroundMark x1="15200" y1="77760" x2="15200" y2="77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771" y="1946828"/>
            <a:ext cx="3721796" cy="31825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998745" y="6510680"/>
            <a:ext cx="326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  <a:endParaRPr lang="ko-KR" altLang="en-US" sz="14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9608" y="1451168"/>
            <a:ext cx="286237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발표를 들어주셔서</a:t>
            </a:r>
            <a:endParaRPr lang="en-US" altLang="ko-KR" sz="28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0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29229" y="1020193"/>
            <a:ext cx="723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“</a:t>
            </a:r>
            <a:endParaRPr lang="ko-KR" altLang="en-US" sz="2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9228" y="3922579"/>
            <a:ext cx="3018379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라고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할뻔</a:t>
            </a:r>
            <a:endParaRPr lang="en-US" altLang="ko-KR" sz="2800" dirty="0" smtClean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이라고 </a:t>
            </a:r>
            <a:r>
              <a:rPr lang="ko-KR" altLang="en-US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할뻔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~!</a:t>
            </a:r>
            <a:endParaRPr lang="ko-KR" altLang="en-US" sz="28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28600" y="332883"/>
            <a:ext cx="4985237" cy="6331686"/>
            <a:chOff x="1997215" y="84851"/>
            <a:chExt cx="6086707" cy="628036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997215" y="3352449"/>
              <a:ext cx="360000" cy="36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9552" y="124834"/>
              <a:ext cx="360000" cy="36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689" y="252651"/>
              <a:ext cx="360000" cy="36000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530217" y="252651"/>
              <a:ext cx="360000" cy="360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530217" y="5825213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159689" y="5825213"/>
              <a:ext cx="360000" cy="3600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170217" y="142940"/>
              <a:ext cx="360000" cy="360000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37908" y="612651"/>
              <a:ext cx="360000" cy="360000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89" y="5935648"/>
              <a:ext cx="360000" cy="36000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519689" y="142940"/>
              <a:ext cx="360000" cy="360000"/>
            </a:xfrm>
            <a:prstGeom prst="rect">
              <a:avLst/>
            </a:prstGeom>
          </p:spPr>
        </p:pic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782" y="5935648"/>
              <a:ext cx="360000" cy="360000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37908" y="5465213"/>
              <a:ext cx="360000" cy="36000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687708" y="5465213"/>
              <a:ext cx="360000" cy="3600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687708" y="612651"/>
              <a:ext cx="360000" cy="360000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0782" y="124834"/>
              <a:ext cx="360000" cy="360000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990782" y="5935648"/>
              <a:ext cx="360000" cy="360000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739552" y="5935648"/>
              <a:ext cx="360000" cy="360000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1065" y="5270161"/>
              <a:ext cx="360000" cy="36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1065" y="780523"/>
              <a:ext cx="360000" cy="3600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87708" y="780523"/>
              <a:ext cx="360000" cy="360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87708" y="5270161"/>
              <a:ext cx="360000" cy="36000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7484" y="108636"/>
              <a:ext cx="360000" cy="360000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2113" y="108636"/>
              <a:ext cx="360000" cy="360000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782113" y="5967373"/>
              <a:ext cx="360000" cy="360000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887484" y="5967373"/>
              <a:ext cx="360000" cy="360000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0748" y="5105213"/>
              <a:ext cx="360000" cy="360000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19270" y="992745"/>
              <a:ext cx="360000" cy="3600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19270" y="5102289"/>
              <a:ext cx="360000" cy="360000"/>
            </a:xfrm>
            <a:prstGeom prst="rect">
              <a:avLst/>
            </a:prstGeom>
          </p:spPr>
        </p:pic>
        <p:pic>
          <p:nvPicPr>
            <p:cNvPr id="39" name="그림 3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0748" y="993795"/>
              <a:ext cx="360000" cy="360000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908" y="1351067"/>
              <a:ext cx="216000" cy="216000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9908" y="4889213"/>
              <a:ext cx="216000" cy="216000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91270" y="1353795"/>
              <a:ext cx="216000" cy="216000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91270" y="4889213"/>
              <a:ext cx="216000" cy="216000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308" y="6039373"/>
              <a:ext cx="216000" cy="216000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0490" y="6039373"/>
              <a:ext cx="216000" cy="216000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580490" y="196834"/>
              <a:ext cx="216000" cy="216000"/>
            </a:xfrm>
            <a:prstGeom prst="rect">
              <a:avLst/>
            </a:prstGeom>
          </p:spPr>
        </p:pic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249194" y="196834"/>
              <a:ext cx="216000" cy="21600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082" y="157641"/>
              <a:ext cx="360000" cy="360000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3444" y="157641"/>
              <a:ext cx="360000" cy="3600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467082" y="5967373"/>
              <a:ext cx="360000" cy="360000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213444" y="5967373"/>
              <a:ext cx="360000" cy="360000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37908" y="1582119"/>
              <a:ext cx="360000" cy="360000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37908" y="4514161"/>
              <a:ext cx="360000" cy="360000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92111" y="1582119"/>
              <a:ext cx="360000" cy="360000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92111" y="4514161"/>
              <a:ext cx="360000" cy="360000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331" y="129212"/>
              <a:ext cx="288000" cy="288000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49331" y="6041213"/>
              <a:ext cx="288000" cy="288000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747753" y="6041213"/>
              <a:ext cx="288000" cy="288000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49760" y="129212"/>
              <a:ext cx="288000" cy="288000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2018567" y="4315532"/>
              <a:ext cx="288000" cy="288000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791270" y="4315532"/>
              <a:ext cx="288000" cy="288000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8567" y="1871444"/>
              <a:ext cx="288000" cy="288000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81825" y="1874333"/>
              <a:ext cx="288000" cy="288000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0748" y="3962795"/>
              <a:ext cx="360000" cy="360000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10748" y="2170444"/>
              <a:ext cx="360000" cy="360000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23922" y="3953545"/>
              <a:ext cx="360000" cy="360000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23922" y="2161194"/>
              <a:ext cx="360000" cy="360000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1840" y="108636"/>
              <a:ext cx="360000" cy="360000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760" y="108636"/>
              <a:ext cx="360000" cy="360000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711840" y="6005213"/>
              <a:ext cx="360000" cy="360000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037760" y="6005213"/>
              <a:ext cx="360000" cy="360000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37908" y="2541614"/>
              <a:ext cx="360000" cy="360000"/>
            </a:xfrm>
            <a:prstGeom prst="rect">
              <a:avLst/>
            </a:prstGeom>
          </p:spPr>
        </p:pic>
        <p:pic>
          <p:nvPicPr>
            <p:cNvPr id="73" name="그림 7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01065" y="2709486"/>
              <a:ext cx="360000" cy="360000"/>
            </a:xfrm>
            <a:prstGeom prst="rect">
              <a:avLst/>
            </a:prstGeom>
          </p:spPr>
        </p:pic>
        <p:pic>
          <p:nvPicPr>
            <p:cNvPr id="74" name="그림 7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048983" y="3272404"/>
              <a:ext cx="256515" cy="288000"/>
            </a:xfrm>
            <a:prstGeom prst="rect">
              <a:avLst/>
            </a:prstGeom>
          </p:spPr>
        </p:pic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 flipV="1">
              <a:off x="2037908" y="3614923"/>
              <a:ext cx="360000" cy="360000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2048984" y="2920087"/>
              <a:ext cx="256515" cy="288000"/>
            </a:xfrm>
            <a:prstGeom prst="rect">
              <a:avLst/>
            </a:prstGeom>
          </p:spPr>
        </p:pic>
        <p:pic>
          <p:nvPicPr>
            <p:cNvPr id="77" name="그림 7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65514" y="3352449"/>
              <a:ext cx="360000" cy="360000"/>
            </a:xfrm>
            <a:prstGeom prst="rect">
              <a:avLst/>
            </a:prstGeom>
          </p:spPr>
        </p:pic>
        <p:pic>
          <p:nvPicPr>
            <p:cNvPr id="78" name="그림 7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06207" y="2541614"/>
              <a:ext cx="360000" cy="360000"/>
            </a:xfrm>
            <a:prstGeom prst="rect">
              <a:avLst/>
            </a:prstGeom>
          </p:spPr>
        </p:pic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669364" y="2709486"/>
              <a:ext cx="360000" cy="360000"/>
            </a:xfrm>
            <a:prstGeom prst="rect">
              <a:avLst/>
            </a:prstGeom>
          </p:spPr>
        </p:pic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7717282" y="3272404"/>
              <a:ext cx="256515" cy="288000"/>
            </a:xfrm>
            <a:prstGeom prst="rect">
              <a:avLst/>
            </a:prstGeom>
          </p:spPr>
        </p:pic>
        <p:pic>
          <p:nvPicPr>
            <p:cNvPr id="81" name="그림 8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7706207" y="3614923"/>
              <a:ext cx="360000" cy="360000"/>
            </a:xfrm>
            <a:prstGeom prst="rect">
              <a:avLst/>
            </a:prstGeom>
          </p:spPr>
        </p:pic>
        <p:pic>
          <p:nvPicPr>
            <p:cNvPr id="82" name="그림 8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 flipV="1">
              <a:off x="7717283" y="2920087"/>
              <a:ext cx="256515" cy="288000"/>
            </a:xfrm>
            <a:prstGeom prst="rect">
              <a:avLst/>
            </a:prstGeom>
          </p:spPr>
        </p:pic>
        <p:pic>
          <p:nvPicPr>
            <p:cNvPr id="83" name="그림 8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271" y="3136448"/>
              <a:ext cx="216000" cy="216000"/>
            </a:xfrm>
            <a:prstGeom prst="rect">
              <a:avLst/>
            </a:prstGeom>
          </p:spPr>
        </p:pic>
        <p:pic>
          <p:nvPicPr>
            <p:cNvPr id="84" name="그림 83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9708" y="3136448"/>
              <a:ext cx="216000" cy="216000"/>
            </a:xfrm>
            <a:prstGeom prst="rect">
              <a:avLst/>
            </a:prstGeom>
          </p:spPr>
        </p:pic>
        <p:cxnSp>
          <p:nvCxnSpPr>
            <p:cNvPr id="85" name="직선 연결선 84"/>
            <p:cNvCxnSpPr>
              <a:stCxn id="71" idx="3"/>
              <a:endCxn id="70" idx="1"/>
            </p:cNvCxnSpPr>
            <p:nvPr/>
          </p:nvCxnSpPr>
          <p:spPr>
            <a:xfrm>
              <a:off x="4511792" y="6185213"/>
              <a:ext cx="1086016" cy="0"/>
            </a:xfrm>
            <a:prstGeom prst="line">
              <a:avLst/>
            </a:prstGeom>
            <a:ln w="3492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5406" y="84851"/>
              <a:ext cx="1544770" cy="439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785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시중 지폐 3장 중 1장 5만원권… 80조 풀렸다 - 국민일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234" y="1385615"/>
            <a:ext cx="1027938" cy="69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3216" y="1351600"/>
            <a:ext cx="1299600" cy="1140202"/>
          </a:xfrm>
          <a:prstGeom prst="rect">
            <a:avLst/>
          </a:prstGeom>
        </p:spPr>
      </p:pic>
      <p:pic>
        <p:nvPicPr>
          <p:cNvPr id="1026" name="Picture 2" descr="루이비통 클레망스 - 검색결과 | 쇼핑하우 by kakaocommer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442" y="1105224"/>
            <a:ext cx="809747" cy="9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1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32165" y="520041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기획 배경</a:t>
            </a:r>
            <a:endParaRPr kumimoji="1"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19" y="2142296"/>
            <a:ext cx="2502257" cy="239638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21" y="1962660"/>
            <a:ext cx="496645" cy="49664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40" y="1365503"/>
            <a:ext cx="739223" cy="7392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61" y="1524945"/>
            <a:ext cx="515808" cy="5158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467" y="2040753"/>
            <a:ext cx="418552" cy="4185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35871" y="4476517"/>
            <a:ext cx="14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조준형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(26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1797" y="4845849"/>
            <a:ext cx="2875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쇼핑은 좋아하지만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쇼핑할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때 직원이 말 걸면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쑥스러워서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도망가는 성격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30192" y="4476517"/>
            <a:ext cx="145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김두상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(27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220969" y="4845849"/>
            <a:ext cx="3375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특징 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최고의 덤벙이로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지갑과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핸드폰을 자주 두고 외출함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68" y="1191308"/>
            <a:ext cx="1300494" cy="13004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101" y="2443760"/>
            <a:ext cx="2080800" cy="20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9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모서리가 둥근 직사각형 65"/>
          <p:cNvSpPr/>
          <p:nvPr/>
        </p:nvSpPr>
        <p:spPr>
          <a:xfrm>
            <a:off x="1787320" y="4423901"/>
            <a:ext cx="5928107" cy="1462289"/>
          </a:xfrm>
          <a:prstGeom prst="roundRect">
            <a:avLst>
              <a:gd name="adj" fmla="val 8802"/>
            </a:avLst>
          </a:prstGeom>
          <a:noFill/>
          <a:ln w="19050"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362381" y="1224675"/>
            <a:ext cx="8412888" cy="4977859"/>
          </a:xfrm>
          <a:prstGeom prst="roundRect">
            <a:avLst>
              <a:gd name="adj" fmla="val 8802"/>
            </a:avLst>
          </a:prstGeom>
          <a:noFill/>
          <a:ln w="19050"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1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632165" y="520041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기획 배경</a:t>
            </a:r>
            <a:endParaRPr kumimoji="1"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72" y="2577158"/>
            <a:ext cx="1209188" cy="1209188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679546" y="1990082"/>
            <a:ext cx="4332057" cy="2127871"/>
            <a:chOff x="3679546" y="1990082"/>
            <a:chExt cx="4332057" cy="2127871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7982" y="2375539"/>
              <a:ext cx="1440000" cy="152094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>
                          <a14:foregroundMark x1="8398" y1="45313" x2="4297" y2="46289"/>
                          <a14:foregroundMark x1="20117" y1="56055" x2="42578" y2="81836"/>
                          <a14:foregroundMark x1="95898" y1="49609" x2="97070" y2="49414"/>
                          <a14:foregroundMark x1="56250" y1="82813" x2="50781" y2="90625"/>
                          <a14:foregroundMark x1="22461" y1="16406" x2="79492" y2="69141"/>
                          <a14:foregroundMark x1="93555" y1="41602" x2="12500" y2="83984"/>
                          <a14:foregroundMark x1="28711" y1="77539" x2="74219" y2="74023"/>
                          <a14:foregroundMark x1="74414" y1="72656" x2="73438" y2="72461"/>
                          <a14:foregroundMark x1="89258" y1="54297" x2="67188" y2="77344"/>
                          <a14:foregroundMark x1="80664" y1="46289" x2="89063" y2="52734"/>
                          <a14:foregroundMark x1="83789" y1="42969" x2="70313" y2="54492"/>
                          <a14:foregroundMark x1="83789" y1="40430" x2="98047" y2="47852"/>
                          <a14:foregroundMark x1="95313" y1="40234" x2="94141" y2="54883"/>
                          <a14:foregroundMark x1="98438" y1="43945" x2="95508" y2="58789"/>
                          <a14:foregroundMark x1="97266" y1="41602" x2="94531" y2="57617"/>
                          <a14:foregroundMark x1="88672" y1="45117" x2="88477" y2="58203"/>
                          <a14:foregroundMark x1="79883" y1="41016" x2="83203" y2="53906"/>
                          <a14:foregroundMark x1="82031" y1="39648" x2="85156" y2="51563"/>
                          <a14:foregroundMark x1="83984" y1="39063" x2="88477" y2="50781"/>
                          <a14:foregroundMark x1="86523" y1="39063" x2="90234" y2="48633"/>
                          <a14:foregroundMark x1="88477" y1="39648" x2="91211" y2="49023"/>
                          <a14:foregroundMark x1="67578" y1="76953" x2="67188" y2="96680"/>
                          <a14:foregroundMark x1="72656" y1="79688" x2="24219" y2="95508"/>
                          <a14:foregroundMark x1="24414" y1="83398" x2="61523" y2="96680"/>
                          <a14:foregroundMark x1="70313" y1="95703" x2="21289" y2="97461"/>
                          <a14:foregroundMark x1="22852" y1="91211" x2="48242" y2="98242"/>
                          <a14:foregroundMark x1="21875" y1="85938" x2="40625" y2="90820"/>
                          <a14:foregroundMark x1="55469" y1="84180" x2="66211" y2="90039"/>
                          <a14:foregroundMark x1="70313" y1="81641" x2="72461" y2="91992"/>
                          <a14:foregroundMark x1="75000" y1="80664" x2="57227" y2="93750"/>
                          <a14:foregroundMark x1="4297" y1="40039" x2="55469" y2="87891"/>
                          <a14:foregroundMark x1="2344" y1="44922" x2="11523" y2="64844"/>
                          <a14:foregroundMark x1="3516" y1="46289" x2="5859" y2="62891"/>
                          <a14:foregroundMark x1="9570" y1="49414" x2="13477" y2="61328"/>
                          <a14:foregroundMark x1="12109" y1="54102" x2="30664" y2="75391"/>
                          <a14:foregroundMark x1="16211" y1="42188" x2="40039" y2="67188"/>
                          <a14:foregroundMark x1="9180" y1="42383" x2="18945" y2="41602"/>
                          <a14:foregroundMark x1="8594" y1="42773" x2="20898" y2="41992"/>
                          <a14:foregroundMark x1="10352" y1="39063" x2="20898" y2="40625"/>
                          <a14:foregroundMark x1="14648" y1="39063" x2="14063" y2="45508"/>
                          <a14:foregroundMark x1="20703" y1="40820" x2="13867" y2="50781"/>
                          <a14:foregroundMark x1="27148" y1="47461" x2="19141" y2="60352"/>
                          <a14:foregroundMark x1="32422" y1="53320" x2="28516" y2="64648"/>
                          <a14:foregroundMark x1="37695" y1="47266" x2="32813" y2="70508"/>
                          <a14:foregroundMark x1="53125" y1="49805" x2="43750" y2="64453"/>
                          <a14:foregroundMark x1="42773" y1="48242" x2="74023" y2="72266"/>
                          <a14:foregroundMark x1="72070" y1="32227" x2="20117" y2="34766"/>
                          <a14:foregroundMark x1="35156" y1="21289" x2="75000" y2="32422"/>
                          <a14:foregroundMark x1="61523" y1="23633" x2="34180" y2="36523"/>
                          <a14:foregroundMark x1="47461" y1="23242" x2="64063" y2="39648"/>
                          <a14:foregroundMark x1="50781" y1="16602" x2="58789" y2="39648"/>
                          <a14:foregroundMark x1="52734" y1="16992" x2="72070" y2="42578"/>
                          <a14:foregroundMark x1="64844" y1="26367" x2="72852" y2="43164"/>
                          <a14:foregroundMark x1="61328" y1="21094" x2="69531" y2="33789"/>
                          <a14:foregroundMark x1="50000" y1="19531" x2="21680" y2="34766"/>
                          <a14:foregroundMark x1="39258" y1="26367" x2="27539" y2="38672"/>
                          <a14:foregroundMark x1="52734" y1="38477" x2="65625" y2="52734"/>
                          <a14:foregroundMark x1="58398" y1="35742" x2="69336" y2="5585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9546" y="1990082"/>
              <a:ext cx="1778557" cy="1956312"/>
            </a:xfrm>
            <a:prstGeom prst="rect">
              <a:avLst/>
            </a:prstGeom>
          </p:spPr>
        </p:pic>
        <p:sp>
          <p:nvSpPr>
            <p:cNvPr id="22" name="1/2 액자 21"/>
            <p:cNvSpPr/>
            <p:nvPr/>
          </p:nvSpPr>
          <p:spPr>
            <a:xfrm>
              <a:off x="4199425" y="2431333"/>
              <a:ext cx="274364" cy="223945"/>
            </a:xfrm>
            <a:prstGeom prst="halfFrame">
              <a:avLst>
                <a:gd name="adj1" fmla="val 23027"/>
                <a:gd name="adj2" fmla="val 2131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28" name="1/2 액자 27"/>
            <p:cNvSpPr/>
            <p:nvPr/>
          </p:nvSpPr>
          <p:spPr>
            <a:xfrm flipH="1">
              <a:off x="4659272" y="2423713"/>
              <a:ext cx="274364" cy="263199"/>
            </a:xfrm>
            <a:prstGeom prst="halfFrame">
              <a:avLst>
                <a:gd name="adj1" fmla="val 23027"/>
                <a:gd name="adj2" fmla="val 2131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0" name="1/2 액자 29"/>
            <p:cNvSpPr/>
            <p:nvPr/>
          </p:nvSpPr>
          <p:spPr>
            <a:xfrm flipH="1" flipV="1">
              <a:off x="4655418" y="3084802"/>
              <a:ext cx="274364" cy="225665"/>
            </a:xfrm>
            <a:prstGeom prst="halfFrame">
              <a:avLst>
                <a:gd name="adj1" fmla="val 23027"/>
                <a:gd name="adj2" fmla="val 2131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1" name="1/2 액자 30"/>
            <p:cNvSpPr/>
            <p:nvPr/>
          </p:nvSpPr>
          <p:spPr>
            <a:xfrm flipV="1">
              <a:off x="4199425" y="3045547"/>
              <a:ext cx="256390" cy="272411"/>
            </a:xfrm>
            <a:prstGeom prst="halfFrame">
              <a:avLst>
                <a:gd name="adj1" fmla="val 23027"/>
                <a:gd name="adj2" fmla="val 2131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2" name="1/2 액자 31"/>
            <p:cNvSpPr/>
            <p:nvPr/>
          </p:nvSpPr>
          <p:spPr>
            <a:xfrm>
              <a:off x="6310095" y="2393256"/>
              <a:ext cx="274364" cy="223945"/>
            </a:xfrm>
            <a:prstGeom prst="halfFrame">
              <a:avLst>
                <a:gd name="adj1" fmla="val 23027"/>
                <a:gd name="adj2" fmla="val 2131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3" name="1/2 액자 32"/>
            <p:cNvSpPr/>
            <p:nvPr/>
          </p:nvSpPr>
          <p:spPr>
            <a:xfrm flipH="1">
              <a:off x="6830090" y="2390242"/>
              <a:ext cx="274364" cy="263199"/>
            </a:xfrm>
            <a:prstGeom prst="halfFrame">
              <a:avLst>
                <a:gd name="adj1" fmla="val 23027"/>
                <a:gd name="adj2" fmla="val 2131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4" name="1/2 액자 33"/>
            <p:cNvSpPr/>
            <p:nvPr/>
          </p:nvSpPr>
          <p:spPr>
            <a:xfrm flipH="1" flipV="1">
              <a:off x="6826236" y="3122014"/>
              <a:ext cx="274364" cy="225665"/>
            </a:xfrm>
            <a:prstGeom prst="halfFrame">
              <a:avLst>
                <a:gd name="adj1" fmla="val 23027"/>
                <a:gd name="adj2" fmla="val 2131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35" name="1/2 액자 34"/>
            <p:cNvSpPr/>
            <p:nvPr/>
          </p:nvSpPr>
          <p:spPr>
            <a:xfrm flipV="1">
              <a:off x="6318375" y="3082968"/>
              <a:ext cx="256390" cy="272411"/>
            </a:xfrm>
            <a:prstGeom prst="halfFrame">
              <a:avLst>
                <a:gd name="adj1" fmla="val 23027"/>
                <a:gd name="adj2" fmla="val 2131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00" b="89778" l="4889" r="96444">
                          <a14:foregroundMark x1="12000" y1="45333" x2="12000" y2="45333"/>
                          <a14:foregroundMark x1="22222" y1="47111" x2="22222" y2="47111"/>
                          <a14:foregroundMark x1="68000" y1="28000" x2="68000" y2="28000"/>
                          <a14:foregroundMark x1="73333" y1="37778" x2="73333" y2="37778"/>
                          <a14:foregroundMark x1="72000" y1="44444" x2="72000" y2="44444"/>
                          <a14:foregroundMark x1="64444" y1="44444" x2="64444" y2="44444"/>
                          <a14:foregroundMark x1="81778" y1="44444" x2="81778" y2="44444"/>
                          <a14:foregroundMark x1="74667" y1="52444" x2="74667" y2="52444"/>
                          <a14:foregroundMark x1="72000" y1="57333" x2="72000" y2="57333"/>
                          <a14:foregroundMark x1="49778" y1="71556" x2="49778" y2="71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3407" y="3456347"/>
              <a:ext cx="661606" cy="661606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000" b="89778" l="4889" r="96444">
                          <a14:foregroundMark x1="12000" y1="45333" x2="12000" y2="45333"/>
                          <a14:foregroundMark x1="22222" y1="47111" x2="22222" y2="47111"/>
                          <a14:foregroundMark x1="68000" y1="28000" x2="68000" y2="28000"/>
                          <a14:foregroundMark x1="73333" y1="37778" x2="73333" y2="37778"/>
                          <a14:foregroundMark x1="72000" y1="44444" x2="72000" y2="44444"/>
                          <a14:foregroundMark x1="64444" y1="44444" x2="64444" y2="44444"/>
                          <a14:foregroundMark x1="81778" y1="44444" x2="81778" y2="44444"/>
                          <a14:foregroundMark x1="74667" y1="52444" x2="74667" y2="52444"/>
                          <a14:foregroundMark x1="72000" y1="57333" x2="72000" y2="57333"/>
                          <a14:foregroundMark x1="49778" y1="71556" x2="49778" y2="71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9997" y="3432099"/>
              <a:ext cx="661606" cy="661606"/>
            </a:xfrm>
            <a:prstGeom prst="rect">
              <a:avLst/>
            </a:prstGeom>
          </p:spPr>
        </p:pic>
      </p:grp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280" r="14507" b="9121"/>
          <a:stretch/>
        </p:blipFill>
        <p:spPr>
          <a:xfrm>
            <a:off x="2359842" y="4738857"/>
            <a:ext cx="1085850" cy="1085850"/>
          </a:xfrm>
          <a:prstGeom prst="rect">
            <a:avLst/>
          </a:prstGeom>
        </p:spPr>
      </p:pic>
      <p:cxnSp>
        <p:nvCxnSpPr>
          <p:cNvPr id="46" name="직선 연결선 45"/>
          <p:cNvCxnSpPr/>
          <p:nvPr/>
        </p:nvCxnSpPr>
        <p:spPr>
          <a:xfrm flipV="1">
            <a:off x="1779757" y="2680465"/>
            <a:ext cx="1168720" cy="252036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1787320" y="3226778"/>
            <a:ext cx="1161157" cy="250521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280" r="14507" b="9121"/>
          <a:stretch/>
        </p:blipFill>
        <p:spPr>
          <a:xfrm>
            <a:off x="3354567" y="4738857"/>
            <a:ext cx="1085850" cy="1085850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280" r="14507" b="9121"/>
          <a:stretch/>
        </p:blipFill>
        <p:spPr>
          <a:xfrm>
            <a:off x="4356855" y="4738857"/>
            <a:ext cx="1085850" cy="1085850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280" r="14507" b="9121"/>
          <a:stretch/>
        </p:blipFill>
        <p:spPr>
          <a:xfrm>
            <a:off x="5305480" y="4738857"/>
            <a:ext cx="1085850" cy="1085850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94" t="13280" r="14507" b="9121"/>
          <a:stretch/>
        </p:blipFill>
        <p:spPr>
          <a:xfrm>
            <a:off x="6264147" y="4738857"/>
            <a:ext cx="1085850" cy="108585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1801824" y="4423901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서비스 만족도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33" y="1529911"/>
            <a:ext cx="2149247" cy="6121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5821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2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제공 예정 서비스</a:t>
            </a:r>
            <a:endParaRPr kumimoji="1"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3356" y="1008151"/>
            <a:ext cx="33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2-1. Mask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착용 체크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6146" name="Picture 2" descr="안전한 천 마스크 착용 및 탈거 방법 | CD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763" y="1488139"/>
            <a:ext cx="2857500" cy="2092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ow to Safely Wear and Take Off a Cloth Face Covering | CD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387" y="3787064"/>
            <a:ext cx="3050252" cy="209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98" y="2782449"/>
            <a:ext cx="1811947" cy="181194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6909958" y="3900207"/>
            <a:ext cx="1865311" cy="1865311"/>
            <a:chOff x="6909958" y="3900207"/>
            <a:chExt cx="1865311" cy="186531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958" y="3900207"/>
              <a:ext cx="1865311" cy="1865311"/>
            </a:xfrm>
            <a:prstGeom prst="rect">
              <a:avLst/>
            </a:prstGeom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7395687" y="4508937"/>
              <a:ext cx="893851" cy="323925"/>
            </a:xfrm>
            <a:prstGeom prst="wedgeRoundRectCallout">
              <a:avLst>
                <a:gd name="adj1" fmla="val -12443"/>
                <a:gd name="adj2" fmla="val 25671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rgbClr val="FC476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입장 불가</a:t>
              </a:r>
              <a:r>
                <a:rPr lang="en-US" altLang="ko-KR" sz="1400" dirty="0" smtClean="0">
                  <a:solidFill>
                    <a:srgbClr val="FC4762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!</a:t>
              </a:r>
              <a:endParaRPr lang="ko-KR" altLang="en-US" sz="1400" dirty="0">
                <a:solidFill>
                  <a:srgbClr val="FC476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056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2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제공 예정 서비스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356" y="1008151"/>
            <a:ext cx="33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2-2. </a:t>
            </a:r>
            <a:r>
              <a:rPr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방문 고객 정보 캡셔닝</a:t>
            </a:r>
            <a:endParaRPr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71" y="2364801"/>
            <a:ext cx="3388809" cy="3245424"/>
          </a:xfrm>
          <a:prstGeom prst="rect">
            <a:avLst/>
          </a:prstGeom>
        </p:spPr>
      </p:pic>
      <p:sp>
        <p:nvSpPr>
          <p:cNvPr id="9" name="1/2 액자 8"/>
          <p:cNvSpPr/>
          <p:nvPr/>
        </p:nvSpPr>
        <p:spPr>
          <a:xfrm>
            <a:off x="2036043" y="3041128"/>
            <a:ext cx="384522" cy="426698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flipH="1">
            <a:off x="2986725" y="3055945"/>
            <a:ext cx="384522" cy="501491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1/2 액자 10"/>
          <p:cNvSpPr/>
          <p:nvPr/>
        </p:nvSpPr>
        <p:spPr>
          <a:xfrm flipH="1" flipV="1">
            <a:off x="2998491" y="3987513"/>
            <a:ext cx="384522" cy="429975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1/2 액자 11"/>
          <p:cNvSpPr/>
          <p:nvPr/>
        </p:nvSpPr>
        <p:spPr>
          <a:xfrm flipV="1">
            <a:off x="2061233" y="3884631"/>
            <a:ext cx="359332" cy="519044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32165" y="1543050"/>
            <a:ext cx="8143104" cy="4419600"/>
          </a:xfrm>
          <a:prstGeom prst="roundRect">
            <a:avLst/>
          </a:prstGeom>
          <a:noFill/>
          <a:ln w="28575"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34782" y="1649800"/>
            <a:ext cx="7923443" cy="4208075"/>
          </a:xfrm>
          <a:prstGeom prst="roundRect">
            <a:avLst/>
          </a:prstGeom>
          <a:noFill/>
          <a:ln w="28575"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888072" y="3465369"/>
            <a:ext cx="552450" cy="57496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7620000" y="1649800"/>
            <a:ext cx="0" cy="42080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71878" y="2342101"/>
            <a:ext cx="2730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고객명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조준형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나이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26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세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등급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VIP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관심 상품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명품 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매장 방문 횟수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13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</a:t>
            </a:r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 사항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먼저 말 걸지 말아주세요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편하게 쇼핑하다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문의 사항이 있으면 여쭤볼게요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입장 시간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21.03.04 18:05</a:t>
            </a:r>
          </a:p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퇴장 시간 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퇴장 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4671878" y="4991100"/>
            <a:ext cx="273041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19200" y="1781175"/>
            <a:ext cx="581025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등록된 고객님의 정보입니다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734782" y="2256376"/>
            <a:ext cx="6885218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마스터 카드, 카드번호, 카드, 신용카드, 직불카드, 결제 무료 아이콘 의 Major Credit Cards - Color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130" y="2040101"/>
            <a:ext cx="1561970" cy="1561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2"/>
          <p:cNvSpPr/>
          <p:nvPr/>
        </p:nvSpPr>
        <p:spPr>
          <a:xfrm>
            <a:off x="5619750" y="1781175"/>
            <a:ext cx="1883206" cy="3507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방문 기록 </a:t>
            </a:r>
            <a:r>
              <a:rPr lang="en-US" altLang="ko-KR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1400" dirty="0" smtClean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만족도</a:t>
            </a:r>
            <a:endParaRPr lang="ko-KR" altLang="en-US" sz="1400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013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38" y="2913559"/>
            <a:ext cx="1440000" cy="1661263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2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제공 예정 서비스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356" y="1008151"/>
            <a:ext cx="33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2-3. </a:t>
            </a:r>
            <a:r>
              <a:rPr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얼굴 인식 결제</a:t>
            </a:r>
            <a:endParaRPr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1/2 액자 8"/>
          <p:cNvSpPr/>
          <p:nvPr/>
        </p:nvSpPr>
        <p:spPr>
          <a:xfrm>
            <a:off x="2667707" y="2944795"/>
            <a:ext cx="210329" cy="277518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flipH="1">
            <a:off x="3187719" y="2954432"/>
            <a:ext cx="210329" cy="326162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1/2 액자 10"/>
          <p:cNvSpPr/>
          <p:nvPr/>
        </p:nvSpPr>
        <p:spPr>
          <a:xfrm flipH="1" flipV="1">
            <a:off x="3194155" y="3560309"/>
            <a:ext cx="210329" cy="279649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1/2 액자 11"/>
          <p:cNvSpPr/>
          <p:nvPr/>
        </p:nvSpPr>
        <p:spPr>
          <a:xfrm flipV="1">
            <a:off x="2681486" y="3493396"/>
            <a:ext cx="196551" cy="337578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4385106" y="2160892"/>
            <a:ext cx="4454185" cy="2874438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41236" y="2230321"/>
            <a:ext cx="4334033" cy="273686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54004" y="3411138"/>
            <a:ext cx="302184" cy="37394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8207372" y="2230321"/>
            <a:ext cx="0" cy="27368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03717" y="2273896"/>
            <a:ext cx="3178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등록된 카드로 결제됩니다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4441236" y="2624828"/>
            <a:ext cx="376613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4" descr="마스터 카드, 카드번호, 카드, 신용카드, 직불카드, 결제 무료 아이콘 의 Major Credit Cards - Colore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9" b="20737"/>
          <a:stretch/>
        </p:blipFill>
        <p:spPr bwMode="auto">
          <a:xfrm>
            <a:off x="6174849" y="2925713"/>
            <a:ext cx="1568729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1" y="2762875"/>
            <a:ext cx="1811947" cy="181194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266632" y="4425755"/>
            <a:ext cx="2149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결제 완료되었습니다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76" y="2726277"/>
            <a:ext cx="1309091" cy="151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8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9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2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제공 예정 서비스</a:t>
            </a: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3356" y="1008151"/>
            <a:ext cx="3349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2-4. </a:t>
            </a:r>
            <a:r>
              <a:rPr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감정 분석을 통한 만족도 기록</a:t>
            </a:r>
            <a:endParaRPr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916" y="2504923"/>
            <a:ext cx="1853640" cy="2110772"/>
          </a:xfrm>
          <a:prstGeom prst="rect">
            <a:avLst/>
          </a:prstGeom>
        </p:spPr>
      </p:pic>
      <p:sp>
        <p:nvSpPr>
          <p:cNvPr id="9" name="1/2 액자 8"/>
          <p:cNvSpPr/>
          <p:nvPr/>
        </p:nvSpPr>
        <p:spPr>
          <a:xfrm>
            <a:off x="2667707" y="2944795"/>
            <a:ext cx="210329" cy="277518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0" name="1/2 액자 9"/>
          <p:cNvSpPr/>
          <p:nvPr/>
        </p:nvSpPr>
        <p:spPr>
          <a:xfrm flipH="1">
            <a:off x="3187719" y="2954432"/>
            <a:ext cx="210329" cy="326162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1/2 액자 10"/>
          <p:cNvSpPr/>
          <p:nvPr/>
        </p:nvSpPr>
        <p:spPr>
          <a:xfrm flipH="1" flipV="1">
            <a:off x="3194155" y="3560309"/>
            <a:ext cx="210329" cy="279649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2" name="1/2 액자 11"/>
          <p:cNvSpPr/>
          <p:nvPr/>
        </p:nvSpPr>
        <p:spPr>
          <a:xfrm flipV="1">
            <a:off x="2681486" y="3493396"/>
            <a:ext cx="196551" cy="337578"/>
          </a:xfrm>
          <a:prstGeom prst="halfFrame">
            <a:avLst>
              <a:gd name="adj1" fmla="val 23027"/>
              <a:gd name="adj2" fmla="val 2131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81" y="2762875"/>
            <a:ext cx="1811947" cy="1811947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4297239" y="1664472"/>
            <a:ext cx="4454185" cy="3657847"/>
            <a:chOff x="4385106" y="2160892"/>
            <a:chExt cx="4454185" cy="2874438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385106" y="2160892"/>
              <a:ext cx="4454185" cy="2874438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4441236" y="2230321"/>
              <a:ext cx="4334033" cy="273686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8354004" y="3411138"/>
              <a:ext cx="302184" cy="373946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8207372" y="2230321"/>
              <a:ext cx="0" cy="27368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703717" y="2273896"/>
              <a:ext cx="3178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만족도</a:t>
              </a:r>
              <a:r>
                <a:rPr lang="en-US" altLang="ko-KR" dirty="0" smtClean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.</a:t>
              </a:r>
              <a:endPara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>
              <a:off x="4441236" y="2624828"/>
              <a:ext cx="376613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30" y="2999621"/>
            <a:ext cx="1070327" cy="12188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91449" y="2456206"/>
            <a:ext cx="2088484" cy="220820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709482" y="2538531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기쁨</a:t>
            </a:r>
            <a:endParaRPr lang="ko-KR" altLang="en-US" sz="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46676" y="2729671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재미</a:t>
            </a:r>
            <a:endParaRPr lang="ko-KR" altLang="en-US" sz="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03722" y="3208143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긍지</a:t>
            </a:r>
            <a:endParaRPr lang="ko-KR" altLang="en-US" sz="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16061" y="2729351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안심</a:t>
            </a:r>
            <a:endParaRPr lang="ko-KR" altLang="en-US" sz="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764915" y="3210665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accent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</a:t>
            </a:r>
            <a:endParaRPr lang="ko-KR" altLang="en-US" sz="800" dirty="0">
              <a:solidFill>
                <a:schemeClr val="accent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98879" y="3790684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불만</a:t>
            </a:r>
            <a:endParaRPr lang="ko-KR" altLang="en-US" sz="8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38802" y="4269156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공포</a:t>
            </a:r>
            <a:endParaRPr lang="ko-KR" altLang="en-US" sz="8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709482" y="4422490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슬픔</a:t>
            </a:r>
            <a:endParaRPr lang="ko-KR" altLang="en-US" sz="8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01617" y="4269156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혐오</a:t>
            </a:r>
            <a:endParaRPr lang="ko-KR" altLang="en-US" sz="8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78126" y="3787842"/>
            <a:ext cx="390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 smtClean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분노</a:t>
            </a:r>
            <a:endParaRPr lang="ko-KR" altLang="en-US" sz="8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16448" y="4757745"/>
            <a:ext cx="2401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만족도가 저장되었습니다</a:t>
            </a: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28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1" y="1878694"/>
            <a:ext cx="3770562" cy="3770562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3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기대 효과</a:t>
            </a:r>
            <a:endParaRPr kumimoji="1"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4782" y="1579701"/>
            <a:ext cx="139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고객만족도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18742" y="1579701"/>
            <a:ext cx="958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매출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66" y="1949033"/>
            <a:ext cx="3770562" cy="37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6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상자 3"/>
          <p:cNvSpPr txBox="1"/>
          <p:nvPr/>
        </p:nvSpPr>
        <p:spPr>
          <a:xfrm>
            <a:off x="362381" y="196875"/>
            <a:ext cx="5342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600" spc="-300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60" charset="-127"/>
              </a:rPr>
              <a:t>4</a:t>
            </a:r>
            <a:endParaRPr kumimoji="1" lang="ko-KR" altLang="en-US" sz="3600" spc="-300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60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734782" y="510180"/>
            <a:ext cx="4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solidFill>
                  <a:srgbClr val="19253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YDIYGO340" charset="-127"/>
              </a:rPr>
              <a:t>주요 기술</a:t>
            </a:r>
            <a:endParaRPr kumimoji="1" lang="ko-KR" altLang="en-US" dirty="0">
              <a:solidFill>
                <a:srgbClr val="19253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YDIYGO340" charset="-127"/>
            </a:endParaRPr>
          </a:p>
        </p:txBody>
      </p:sp>
      <p:cxnSp>
        <p:nvCxnSpPr>
          <p:cNvPr id="7" name="직선 연결선[R] 6"/>
          <p:cNvCxnSpPr/>
          <p:nvPr/>
        </p:nvCxnSpPr>
        <p:spPr>
          <a:xfrm>
            <a:off x="632165" y="884138"/>
            <a:ext cx="8143104" cy="0"/>
          </a:xfrm>
          <a:prstGeom prst="line">
            <a:avLst/>
          </a:prstGeom>
          <a:ln w="19050">
            <a:solidFill>
              <a:srgbClr val="19253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5899918" y="6575526"/>
            <a:ext cx="3244081" cy="282473"/>
          </a:xfrm>
          <a:prstGeom prst="rect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특화 프로젝트</a:t>
            </a:r>
            <a:r>
              <a:rPr lang="en-US" altLang="ko-KR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(AI - Image Captioning) 2</a:t>
            </a:r>
            <a:r>
              <a:rPr lang="ko-KR" altLang="en-US" sz="1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25334" y="5984466"/>
            <a:ext cx="196068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Face Recognition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278" r="781"/>
          <a:stretch/>
        </p:blipFill>
        <p:spPr>
          <a:xfrm>
            <a:off x="299524" y="1370095"/>
            <a:ext cx="2730140" cy="1472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91290" y="2842392"/>
            <a:ext cx="1746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Face Detection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642" y="1524408"/>
            <a:ext cx="1057423" cy="1162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오른쪽 화살표 9"/>
          <p:cNvSpPr/>
          <p:nvPr/>
        </p:nvSpPr>
        <p:spPr>
          <a:xfrm>
            <a:off x="3214598" y="2029255"/>
            <a:ext cx="832206" cy="328773"/>
          </a:xfrm>
          <a:prstGeom prst="rightArrow">
            <a:avLst>
              <a:gd name="adj1" fmla="val 30769"/>
              <a:gd name="adj2" fmla="val 37180"/>
            </a:avLst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173502" y="2280465"/>
            <a:ext cx="873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Capture</a:t>
            </a:r>
          </a:p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Faces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432999" y="2029255"/>
            <a:ext cx="832206" cy="328773"/>
          </a:xfrm>
          <a:prstGeom prst="rightArrow">
            <a:avLst>
              <a:gd name="adj1" fmla="val 30769"/>
              <a:gd name="adj2" fmla="val 37180"/>
            </a:avLst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328490" y="2295706"/>
            <a:ext cx="1017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Face Data</a:t>
            </a:r>
          </a:p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Upload to Server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45630" y="1151094"/>
            <a:ext cx="2601948" cy="4493350"/>
          </a:xfrm>
          <a:prstGeom prst="roundRect">
            <a:avLst/>
          </a:prstGeom>
          <a:noFill/>
          <a:ln w="28575"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00" y="1613432"/>
            <a:ext cx="891135" cy="73324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78" t="3302" b="12656"/>
          <a:stretch/>
        </p:blipFill>
        <p:spPr>
          <a:xfrm>
            <a:off x="7854537" y="1283939"/>
            <a:ext cx="516011" cy="106235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537403" y="2388186"/>
            <a:ext cx="22184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Face Recognition Server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위쪽/아래쪽 화살표 14"/>
          <p:cNvSpPr/>
          <p:nvPr/>
        </p:nvSpPr>
        <p:spPr>
          <a:xfrm>
            <a:off x="8110865" y="2684818"/>
            <a:ext cx="197651" cy="826720"/>
          </a:xfrm>
          <a:prstGeom prst="upDownArrow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위쪽/아래쪽 화살표 24"/>
          <p:cNvSpPr/>
          <p:nvPr/>
        </p:nvSpPr>
        <p:spPr>
          <a:xfrm>
            <a:off x="7023448" y="2695819"/>
            <a:ext cx="187503" cy="815719"/>
          </a:xfrm>
          <a:prstGeom prst="upDownArrow">
            <a:avLst/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4"/>
          <a:srcRect l="7495" r="7002"/>
          <a:stretch/>
        </p:blipFill>
        <p:spPr>
          <a:xfrm>
            <a:off x="6663358" y="3671148"/>
            <a:ext cx="904126" cy="141624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1" name="그룹 80"/>
          <p:cNvGrpSpPr/>
          <p:nvPr/>
        </p:nvGrpSpPr>
        <p:grpSpPr>
          <a:xfrm>
            <a:off x="6899135" y="4003649"/>
            <a:ext cx="511758" cy="705121"/>
            <a:chOff x="4660944" y="2376823"/>
            <a:chExt cx="2009832" cy="2205352"/>
          </a:xfrm>
        </p:grpSpPr>
        <p:sp>
          <p:nvSpPr>
            <p:cNvPr id="82" name="타원 81"/>
            <p:cNvSpPr/>
            <p:nvPr/>
          </p:nvSpPr>
          <p:spPr>
            <a:xfrm>
              <a:off x="4806717" y="2593516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타원 82"/>
            <p:cNvSpPr/>
            <p:nvPr/>
          </p:nvSpPr>
          <p:spPr>
            <a:xfrm>
              <a:off x="5618206" y="2376823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타원 83"/>
            <p:cNvSpPr/>
            <p:nvPr/>
          </p:nvSpPr>
          <p:spPr>
            <a:xfrm>
              <a:off x="6440357" y="2537060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타원 84"/>
            <p:cNvSpPr/>
            <p:nvPr/>
          </p:nvSpPr>
          <p:spPr>
            <a:xfrm>
              <a:off x="5618206" y="2958688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타원 85"/>
            <p:cNvSpPr/>
            <p:nvPr/>
          </p:nvSpPr>
          <p:spPr>
            <a:xfrm>
              <a:off x="4660944" y="2909580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/>
            <p:cNvSpPr/>
            <p:nvPr/>
          </p:nvSpPr>
          <p:spPr>
            <a:xfrm>
              <a:off x="5986458" y="2779222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타원 87"/>
            <p:cNvSpPr/>
            <p:nvPr/>
          </p:nvSpPr>
          <p:spPr>
            <a:xfrm>
              <a:off x="6623068" y="2909580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/>
          </p:nvSpPr>
          <p:spPr>
            <a:xfrm>
              <a:off x="5249092" y="2779222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/>
          </p:nvSpPr>
          <p:spPr>
            <a:xfrm>
              <a:off x="5259496" y="3372806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타원 90"/>
            <p:cNvSpPr/>
            <p:nvPr/>
          </p:nvSpPr>
          <p:spPr>
            <a:xfrm>
              <a:off x="6003325" y="3373241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/>
            <p:cNvSpPr/>
            <p:nvPr/>
          </p:nvSpPr>
          <p:spPr>
            <a:xfrm>
              <a:off x="5625193" y="3746579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/>
            <p:cNvSpPr/>
            <p:nvPr/>
          </p:nvSpPr>
          <p:spPr>
            <a:xfrm>
              <a:off x="6523754" y="3906557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타원 93"/>
            <p:cNvSpPr/>
            <p:nvPr/>
          </p:nvSpPr>
          <p:spPr>
            <a:xfrm>
              <a:off x="5858690" y="4008951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타원 94"/>
            <p:cNvSpPr/>
            <p:nvPr/>
          </p:nvSpPr>
          <p:spPr>
            <a:xfrm>
              <a:off x="5392071" y="4008951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타원 95"/>
            <p:cNvSpPr/>
            <p:nvPr/>
          </p:nvSpPr>
          <p:spPr>
            <a:xfrm>
              <a:off x="4774368" y="3889109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타원 96"/>
            <p:cNvSpPr/>
            <p:nvPr/>
          </p:nvSpPr>
          <p:spPr>
            <a:xfrm>
              <a:off x="5618206" y="4532826"/>
              <a:ext cx="47708" cy="4934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8" name="직선 연결선 97"/>
            <p:cNvCxnSpPr>
              <a:stCxn id="83" idx="2"/>
            </p:cNvCxnSpPr>
            <p:nvPr/>
          </p:nvCxnSpPr>
          <p:spPr>
            <a:xfrm flipH="1">
              <a:off x="4815029" y="2401498"/>
              <a:ext cx="803177" cy="22082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/>
            <p:cNvCxnSpPr>
              <a:stCxn id="82" idx="3"/>
              <a:endCxn id="86" idx="0"/>
            </p:cNvCxnSpPr>
            <p:nvPr/>
          </p:nvCxnSpPr>
          <p:spPr>
            <a:xfrm flipH="1">
              <a:off x="4684798" y="2635638"/>
              <a:ext cx="128906" cy="2739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stCxn id="82" idx="5"/>
              <a:endCxn id="89" idx="2"/>
            </p:cNvCxnSpPr>
            <p:nvPr/>
          </p:nvCxnSpPr>
          <p:spPr>
            <a:xfrm>
              <a:off x="4847438" y="2635638"/>
              <a:ext cx="401654" cy="16825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stCxn id="86" idx="6"/>
              <a:endCxn id="89" idx="2"/>
            </p:cNvCxnSpPr>
            <p:nvPr/>
          </p:nvCxnSpPr>
          <p:spPr>
            <a:xfrm flipV="1">
              <a:off x="4708652" y="2803897"/>
              <a:ext cx="540440" cy="1303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stCxn id="89" idx="5"/>
              <a:endCxn id="85" idx="2"/>
            </p:cNvCxnSpPr>
            <p:nvPr/>
          </p:nvCxnSpPr>
          <p:spPr>
            <a:xfrm>
              <a:off x="5289813" y="2821344"/>
              <a:ext cx="328393" cy="162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/>
            <p:cNvCxnSpPr>
              <a:stCxn id="83" idx="3"/>
              <a:endCxn id="89" idx="7"/>
            </p:cNvCxnSpPr>
            <p:nvPr/>
          </p:nvCxnSpPr>
          <p:spPr>
            <a:xfrm flipH="1">
              <a:off x="5289813" y="2418945"/>
              <a:ext cx="335380" cy="3675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/>
            <p:cNvCxnSpPr>
              <a:stCxn id="83" idx="4"/>
              <a:endCxn id="85" idx="0"/>
            </p:cNvCxnSpPr>
            <p:nvPr/>
          </p:nvCxnSpPr>
          <p:spPr>
            <a:xfrm>
              <a:off x="5642060" y="2426172"/>
              <a:ext cx="0" cy="5325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직선 연결선 104"/>
            <p:cNvCxnSpPr>
              <a:stCxn id="83" idx="6"/>
              <a:endCxn id="87" idx="1"/>
            </p:cNvCxnSpPr>
            <p:nvPr/>
          </p:nvCxnSpPr>
          <p:spPr>
            <a:xfrm>
              <a:off x="5665914" y="2401498"/>
              <a:ext cx="327531" cy="38495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>
              <a:stCxn id="83" idx="6"/>
              <a:endCxn id="84" idx="2"/>
            </p:cNvCxnSpPr>
            <p:nvPr/>
          </p:nvCxnSpPr>
          <p:spPr>
            <a:xfrm>
              <a:off x="5665914" y="2401498"/>
              <a:ext cx="774443" cy="16023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/>
            <p:cNvCxnSpPr>
              <a:stCxn id="84" idx="2"/>
              <a:endCxn id="87" idx="6"/>
            </p:cNvCxnSpPr>
            <p:nvPr/>
          </p:nvCxnSpPr>
          <p:spPr>
            <a:xfrm flipH="1">
              <a:off x="6034166" y="2561735"/>
              <a:ext cx="406191" cy="2421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/>
            <p:cNvCxnSpPr>
              <a:stCxn id="87" idx="3"/>
              <a:endCxn id="85" idx="6"/>
            </p:cNvCxnSpPr>
            <p:nvPr/>
          </p:nvCxnSpPr>
          <p:spPr>
            <a:xfrm flipH="1">
              <a:off x="5665914" y="2821344"/>
              <a:ext cx="327531" cy="162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/>
            <p:cNvCxnSpPr>
              <a:stCxn id="87" idx="5"/>
              <a:endCxn id="88" idx="2"/>
            </p:cNvCxnSpPr>
            <p:nvPr/>
          </p:nvCxnSpPr>
          <p:spPr>
            <a:xfrm>
              <a:off x="6027179" y="2821344"/>
              <a:ext cx="595889" cy="11291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직선 연결선 109"/>
            <p:cNvCxnSpPr>
              <a:stCxn id="84" idx="5"/>
              <a:endCxn id="88" idx="0"/>
            </p:cNvCxnSpPr>
            <p:nvPr/>
          </p:nvCxnSpPr>
          <p:spPr>
            <a:xfrm>
              <a:off x="6481078" y="2579182"/>
              <a:ext cx="165844" cy="3303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>
              <a:stCxn id="85" idx="4"/>
              <a:endCxn id="90" idx="7"/>
            </p:cNvCxnSpPr>
            <p:nvPr/>
          </p:nvCxnSpPr>
          <p:spPr>
            <a:xfrm flipH="1">
              <a:off x="5300217" y="3008037"/>
              <a:ext cx="341843" cy="3719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>
              <a:stCxn id="85" idx="5"/>
              <a:endCxn id="91" idx="1"/>
            </p:cNvCxnSpPr>
            <p:nvPr/>
          </p:nvCxnSpPr>
          <p:spPr>
            <a:xfrm>
              <a:off x="5658927" y="3000810"/>
              <a:ext cx="351385" cy="37965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직선 연결선 112"/>
            <p:cNvCxnSpPr>
              <a:stCxn id="87" idx="5"/>
              <a:endCxn id="91" idx="7"/>
            </p:cNvCxnSpPr>
            <p:nvPr/>
          </p:nvCxnSpPr>
          <p:spPr>
            <a:xfrm>
              <a:off x="6027179" y="2821344"/>
              <a:ext cx="16867" cy="55912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직선 연결선 113"/>
            <p:cNvCxnSpPr>
              <a:stCxn id="89" idx="4"/>
              <a:endCxn id="90" idx="1"/>
            </p:cNvCxnSpPr>
            <p:nvPr/>
          </p:nvCxnSpPr>
          <p:spPr>
            <a:xfrm flipH="1">
              <a:off x="5266483" y="2828571"/>
              <a:ext cx="6463" cy="55146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/>
            <p:cNvCxnSpPr>
              <a:stCxn id="86" idx="4"/>
              <a:endCxn id="90" idx="2"/>
            </p:cNvCxnSpPr>
            <p:nvPr/>
          </p:nvCxnSpPr>
          <p:spPr>
            <a:xfrm>
              <a:off x="4684798" y="2958929"/>
              <a:ext cx="574698" cy="4385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/>
            <p:cNvCxnSpPr>
              <a:stCxn id="88" idx="3"/>
              <a:endCxn id="91" idx="6"/>
            </p:cNvCxnSpPr>
            <p:nvPr/>
          </p:nvCxnSpPr>
          <p:spPr>
            <a:xfrm flipH="1">
              <a:off x="6051033" y="2951702"/>
              <a:ext cx="579022" cy="44621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직선 연결선 116"/>
            <p:cNvCxnSpPr>
              <a:stCxn id="85" idx="4"/>
              <a:endCxn id="92" idx="0"/>
            </p:cNvCxnSpPr>
            <p:nvPr/>
          </p:nvCxnSpPr>
          <p:spPr>
            <a:xfrm>
              <a:off x="5642060" y="3008037"/>
              <a:ext cx="6987" cy="7385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직선 연결선 117"/>
            <p:cNvCxnSpPr>
              <a:stCxn id="86" idx="4"/>
              <a:endCxn id="96" idx="0"/>
            </p:cNvCxnSpPr>
            <p:nvPr/>
          </p:nvCxnSpPr>
          <p:spPr>
            <a:xfrm>
              <a:off x="4684798" y="2958929"/>
              <a:ext cx="113424" cy="93018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직선 연결선 118"/>
            <p:cNvCxnSpPr>
              <a:stCxn id="90" idx="3"/>
              <a:endCxn id="96" idx="6"/>
            </p:cNvCxnSpPr>
            <p:nvPr/>
          </p:nvCxnSpPr>
          <p:spPr>
            <a:xfrm flipH="1">
              <a:off x="4822076" y="3414928"/>
              <a:ext cx="444407" cy="4988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직선 연결선 119"/>
            <p:cNvCxnSpPr>
              <a:stCxn id="96" idx="6"/>
              <a:endCxn id="95" idx="2"/>
            </p:cNvCxnSpPr>
            <p:nvPr/>
          </p:nvCxnSpPr>
          <p:spPr>
            <a:xfrm>
              <a:off x="4822076" y="3913784"/>
              <a:ext cx="569995" cy="11984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>
              <a:stCxn id="90" idx="4"/>
              <a:endCxn id="95" idx="0"/>
            </p:cNvCxnSpPr>
            <p:nvPr/>
          </p:nvCxnSpPr>
          <p:spPr>
            <a:xfrm>
              <a:off x="5283350" y="3422155"/>
              <a:ext cx="132575" cy="58679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 121"/>
            <p:cNvCxnSpPr>
              <a:stCxn id="90" idx="6"/>
              <a:endCxn id="92" idx="2"/>
            </p:cNvCxnSpPr>
            <p:nvPr/>
          </p:nvCxnSpPr>
          <p:spPr>
            <a:xfrm>
              <a:off x="5307204" y="3397481"/>
              <a:ext cx="317989" cy="3737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직선 연결선 122"/>
            <p:cNvCxnSpPr>
              <a:stCxn id="92" idx="4"/>
              <a:endCxn id="95" idx="6"/>
            </p:cNvCxnSpPr>
            <p:nvPr/>
          </p:nvCxnSpPr>
          <p:spPr>
            <a:xfrm flipH="1">
              <a:off x="5439779" y="3795928"/>
              <a:ext cx="209268" cy="2376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/>
            <p:cNvCxnSpPr>
              <a:stCxn id="91" idx="4"/>
              <a:endCxn id="92" idx="6"/>
            </p:cNvCxnSpPr>
            <p:nvPr/>
          </p:nvCxnSpPr>
          <p:spPr>
            <a:xfrm flipH="1">
              <a:off x="5672901" y="3422590"/>
              <a:ext cx="354278" cy="3486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직선 연결선 124"/>
            <p:cNvCxnSpPr>
              <a:stCxn id="91" idx="4"/>
              <a:endCxn id="94" idx="7"/>
            </p:cNvCxnSpPr>
            <p:nvPr/>
          </p:nvCxnSpPr>
          <p:spPr>
            <a:xfrm flipH="1">
              <a:off x="5899411" y="3422590"/>
              <a:ext cx="127768" cy="593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직선 연결선 125"/>
            <p:cNvCxnSpPr>
              <a:stCxn id="92" idx="4"/>
              <a:endCxn id="94" idx="2"/>
            </p:cNvCxnSpPr>
            <p:nvPr/>
          </p:nvCxnSpPr>
          <p:spPr>
            <a:xfrm>
              <a:off x="5649047" y="3795928"/>
              <a:ext cx="209643" cy="23769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>
              <a:endCxn id="97" idx="0"/>
            </p:cNvCxnSpPr>
            <p:nvPr/>
          </p:nvCxnSpPr>
          <p:spPr>
            <a:xfrm>
              <a:off x="5640801" y="3787651"/>
              <a:ext cx="1259" cy="74517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>
              <a:stCxn id="96" idx="5"/>
              <a:endCxn id="97" idx="2"/>
            </p:cNvCxnSpPr>
            <p:nvPr/>
          </p:nvCxnSpPr>
          <p:spPr>
            <a:xfrm>
              <a:off x="4815089" y="3931231"/>
              <a:ext cx="803117" cy="62627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>
              <a:stCxn id="95" idx="4"/>
              <a:endCxn id="97" idx="1"/>
            </p:cNvCxnSpPr>
            <p:nvPr/>
          </p:nvCxnSpPr>
          <p:spPr>
            <a:xfrm>
              <a:off x="5415925" y="4058300"/>
              <a:ext cx="209268" cy="4817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직선 연결선 129"/>
            <p:cNvCxnSpPr>
              <a:stCxn id="94" idx="4"/>
              <a:endCxn id="97" idx="6"/>
            </p:cNvCxnSpPr>
            <p:nvPr/>
          </p:nvCxnSpPr>
          <p:spPr>
            <a:xfrm flipH="1">
              <a:off x="5665914" y="4058300"/>
              <a:ext cx="216630" cy="49920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직선 연결선 130"/>
            <p:cNvCxnSpPr>
              <a:stCxn id="91" idx="6"/>
              <a:endCxn id="93" idx="1"/>
            </p:cNvCxnSpPr>
            <p:nvPr/>
          </p:nvCxnSpPr>
          <p:spPr>
            <a:xfrm>
              <a:off x="6051033" y="3397916"/>
              <a:ext cx="479708" cy="51586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연결선 131"/>
            <p:cNvCxnSpPr>
              <a:stCxn id="88" idx="4"/>
              <a:endCxn id="93" idx="7"/>
            </p:cNvCxnSpPr>
            <p:nvPr/>
          </p:nvCxnSpPr>
          <p:spPr>
            <a:xfrm flipH="1">
              <a:off x="6564475" y="2958929"/>
              <a:ext cx="82447" cy="95485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직선 연결선 132"/>
            <p:cNvCxnSpPr>
              <a:stCxn id="93" idx="2"/>
              <a:endCxn id="94" idx="6"/>
            </p:cNvCxnSpPr>
            <p:nvPr/>
          </p:nvCxnSpPr>
          <p:spPr>
            <a:xfrm flipH="1">
              <a:off x="5906398" y="3931232"/>
              <a:ext cx="617356" cy="10239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직선 연결선 133"/>
            <p:cNvCxnSpPr>
              <a:stCxn id="93" idx="4"/>
              <a:endCxn id="97" idx="6"/>
            </p:cNvCxnSpPr>
            <p:nvPr/>
          </p:nvCxnSpPr>
          <p:spPr>
            <a:xfrm flipH="1">
              <a:off x="5665914" y="3955906"/>
              <a:ext cx="881694" cy="60159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1" name="TextBox 140"/>
          <p:cNvSpPr txBox="1"/>
          <p:nvPr/>
        </p:nvSpPr>
        <p:spPr>
          <a:xfrm>
            <a:off x="6694182" y="5103173"/>
            <a:ext cx="873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Face</a:t>
            </a:r>
          </a:p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Analysis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024" name="그룹 1023"/>
          <p:cNvGrpSpPr/>
          <p:nvPr/>
        </p:nvGrpSpPr>
        <p:grpSpPr>
          <a:xfrm>
            <a:off x="7747394" y="3671147"/>
            <a:ext cx="1106504" cy="1416247"/>
            <a:chOff x="7810252" y="3670759"/>
            <a:chExt cx="1106504" cy="1096134"/>
          </a:xfrm>
        </p:grpSpPr>
        <p:pic>
          <p:nvPicPr>
            <p:cNvPr id="22" name="Picture 4" descr="아이유 피포페인팅 (@IU___lover) | Twitter"/>
            <p:cNvPicPr preferRelativeResize="0"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278" y="3671215"/>
              <a:ext cx="36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박지성 맨유 잔류를 낙관하는 한 가지 이유"/>
            <p:cNvPicPr preferRelativeResize="0"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0252" y="4224675"/>
              <a:ext cx="36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포토] 여전히 우아한 김연아 - 아시아경제"/>
            <p:cNvPicPr preferRelativeResize="0"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6756" y="3671215"/>
              <a:ext cx="36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스피드스케이팅 선수 이상화입니다” 눈물의 은퇴식-국민일보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281" y="3670759"/>
              <a:ext cx="36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방송][단독] 허재 &quot;'뭉쳐야 찬다', 시들어가던 날 살려…전성기 찾은 기분&quot; | YTN"/>
            <p:cNvPicPr preferRelativeResize="0"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278" y="4226893"/>
              <a:ext cx="36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그림 141"/>
            <p:cNvPicPr preferRelativeResize="0"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4833" y="4224675"/>
              <a:ext cx="360000" cy="5400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4" name="TextBox 143"/>
          <p:cNvSpPr txBox="1"/>
          <p:nvPr/>
        </p:nvSpPr>
        <p:spPr>
          <a:xfrm>
            <a:off x="7830036" y="5103173"/>
            <a:ext cx="925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Face</a:t>
            </a:r>
          </a:p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Database</a:t>
            </a:r>
          </a:p>
        </p:txBody>
      </p:sp>
      <p:sp>
        <p:nvSpPr>
          <p:cNvPr id="145" name="오른쪽 화살표 144"/>
          <p:cNvSpPr/>
          <p:nvPr/>
        </p:nvSpPr>
        <p:spPr>
          <a:xfrm flipH="1">
            <a:off x="5420957" y="4212497"/>
            <a:ext cx="832206" cy="328773"/>
          </a:xfrm>
          <a:prstGeom prst="rightArrow">
            <a:avLst>
              <a:gd name="adj1" fmla="val 30769"/>
              <a:gd name="adj2" fmla="val 37180"/>
            </a:avLst>
          </a:prstGeom>
          <a:solidFill>
            <a:srgbClr val="192537"/>
          </a:solidFill>
          <a:ln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그림 10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697" y="3705903"/>
            <a:ext cx="1413381" cy="1413381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4095736" y="5132092"/>
            <a:ext cx="873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PC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51" name="그림 150"/>
          <p:cNvPicPr>
            <a:picLocks noChangeAspect="1"/>
          </p:cNvPicPr>
          <p:nvPr/>
        </p:nvPicPr>
        <p:blipFill rotWithShape="1">
          <a:blip r:embed="rId3"/>
          <a:srcRect l="1278" r="781"/>
          <a:stretch/>
        </p:blipFill>
        <p:spPr>
          <a:xfrm>
            <a:off x="3888004" y="3950505"/>
            <a:ext cx="1297940" cy="76877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42" name="그룹 1041"/>
          <p:cNvGrpSpPr/>
          <p:nvPr/>
        </p:nvGrpSpPr>
        <p:grpSpPr>
          <a:xfrm>
            <a:off x="1740071" y="3513637"/>
            <a:ext cx="2022405" cy="1746382"/>
            <a:chOff x="1650606" y="3553524"/>
            <a:chExt cx="2022405" cy="1746382"/>
          </a:xfrm>
        </p:grpSpPr>
        <p:sp>
          <p:nvSpPr>
            <p:cNvPr id="1029" name="위로 굽은 화살표 1028"/>
            <p:cNvSpPr/>
            <p:nvPr/>
          </p:nvSpPr>
          <p:spPr>
            <a:xfrm rot="16200000">
              <a:off x="1634449" y="3572101"/>
              <a:ext cx="892590" cy="855435"/>
            </a:xfrm>
            <a:prstGeom prst="bentUpArrow">
              <a:avLst>
                <a:gd name="adj1" fmla="val 14190"/>
                <a:gd name="adj2" fmla="val 14791"/>
                <a:gd name="adj3" fmla="val 18995"/>
              </a:avLst>
            </a:prstGeom>
            <a:solidFill>
              <a:srgbClr val="192537"/>
            </a:solidFill>
            <a:ln>
              <a:solidFill>
                <a:srgbClr val="1925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위로 굽은 화살표 152"/>
            <p:cNvSpPr/>
            <p:nvPr/>
          </p:nvSpPr>
          <p:spPr>
            <a:xfrm rot="5400000" flipV="1">
              <a:off x="1632029" y="4425893"/>
              <a:ext cx="892590" cy="855435"/>
            </a:xfrm>
            <a:prstGeom prst="bentUpArrow">
              <a:avLst>
                <a:gd name="adj1" fmla="val 14190"/>
                <a:gd name="adj2" fmla="val 14791"/>
                <a:gd name="adj3" fmla="val 18995"/>
              </a:avLst>
            </a:prstGeom>
            <a:solidFill>
              <a:srgbClr val="192537"/>
            </a:solidFill>
            <a:ln>
              <a:solidFill>
                <a:srgbClr val="1925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6" name="직선 연결선 1035"/>
            <p:cNvCxnSpPr>
              <a:stCxn id="153" idx="2"/>
            </p:cNvCxnSpPr>
            <p:nvPr/>
          </p:nvCxnSpPr>
          <p:spPr>
            <a:xfrm>
              <a:off x="2445349" y="4407316"/>
              <a:ext cx="1227662" cy="0"/>
            </a:xfrm>
            <a:prstGeom prst="line">
              <a:avLst/>
            </a:prstGeom>
            <a:ln w="127000">
              <a:solidFill>
                <a:srgbClr val="19253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TextBox 163"/>
          <p:cNvSpPr txBox="1"/>
          <p:nvPr/>
        </p:nvSpPr>
        <p:spPr>
          <a:xfrm>
            <a:off x="2748496" y="4464398"/>
            <a:ext cx="873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Message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3" name="모서리가 둥근 직사각형 1042"/>
          <p:cNvSpPr/>
          <p:nvPr/>
        </p:nvSpPr>
        <p:spPr>
          <a:xfrm>
            <a:off x="362381" y="3457594"/>
            <a:ext cx="1302212" cy="362208"/>
          </a:xfrm>
          <a:prstGeom prst="roundRect">
            <a:avLst/>
          </a:prstGeom>
          <a:solidFill>
            <a:srgbClr val="1925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등록된 고객님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362381" y="4962333"/>
            <a:ext cx="1302212" cy="36220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미등록된 고객님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44" name="모서리가 둥근 직사각형 1043"/>
          <p:cNvSpPr/>
          <p:nvPr/>
        </p:nvSpPr>
        <p:spPr>
          <a:xfrm>
            <a:off x="92467" y="1017142"/>
            <a:ext cx="8969340" cy="4818579"/>
          </a:xfrm>
          <a:prstGeom prst="roundRect">
            <a:avLst>
              <a:gd name="adj" fmla="val 7499"/>
            </a:avLst>
          </a:prstGeom>
          <a:noFill/>
          <a:ln w="28575">
            <a:solidFill>
              <a:srgbClr val="1925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186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2370</TotalTime>
  <Words>1455</Words>
  <Application>Microsoft Office PowerPoint</Application>
  <PresentationFormat>화면 슬라이드 쇼(4:3)</PresentationFormat>
  <Paragraphs>278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Arial Black</vt:lpstr>
      <vt:lpstr>배달의민족 주아</vt:lpstr>
      <vt:lpstr>YDIYGO340</vt:lpstr>
      <vt:lpstr>NanumBarunpen</vt:lpstr>
      <vt:lpstr>Calibri</vt:lpstr>
      <vt:lpstr>맑은 고딕</vt:lpstr>
      <vt:lpstr>Calibri Light</vt:lpstr>
      <vt:lpstr>NanumSquare Light</vt:lpstr>
      <vt:lpstr>NanumSquare</vt:lpstr>
      <vt:lpstr>Arial</vt:lpstr>
      <vt:lpstr>YDIYGO360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multicampus</cp:lastModifiedBy>
  <cp:revision>167</cp:revision>
  <cp:lastPrinted>2017-01-05T09:56:18Z</cp:lastPrinted>
  <dcterms:created xsi:type="dcterms:W3CDTF">2017-01-05T08:11:24Z</dcterms:created>
  <dcterms:modified xsi:type="dcterms:W3CDTF">2021-03-18T06:48:33Z</dcterms:modified>
</cp:coreProperties>
</file>